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536" r:id="rId2"/>
    <p:sldId id="985" r:id="rId3"/>
    <p:sldId id="986" r:id="rId4"/>
    <p:sldId id="977" r:id="rId5"/>
    <p:sldId id="982" r:id="rId6"/>
    <p:sldId id="791" r:id="rId7"/>
    <p:sldId id="800" r:id="rId8"/>
    <p:sldId id="978" r:id="rId9"/>
    <p:sldId id="984" r:id="rId10"/>
    <p:sldId id="987" r:id="rId11"/>
    <p:sldId id="988" r:id="rId12"/>
    <p:sldId id="989" r:id="rId13"/>
    <p:sldId id="990" r:id="rId14"/>
    <p:sldId id="991" r:id="rId15"/>
    <p:sldId id="992" r:id="rId1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E2F0D9"/>
    <a:srgbClr val="DAE3F3"/>
    <a:srgbClr val="2E02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399" autoAdjust="0"/>
    <p:restoredTop sz="94933" autoAdjust="0"/>
  </p:normalViewPr>
  <p:slideViewPr>
    <p:cSldViewPr snapToGrid="0">
      <p:cViewPr varScale="1">
        <p:scale>
          <a:sx n="81" d="100"/>
          <a:sy n="81" d="100"/>
        </p:scale>
        <p:origin x="979" y="6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637485-AC61-4037-93FD-DB1CB79EDBAE}" type="datetimeFigureOut">
              <a:rPr kumimoji="1" lang="ja-JP" altLang="en-US" smtClean="0"/>
              <a:t>2025/3/3</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CF72D1-6F72-45BF-9C3F-52E40963F665}" type="slidenum">
              <a:rPr kumimoji="1" lang="ja-JP" altLang="en-US" smtClean="0"/>
              <a:t>‹#›</a:t>
            </a:fld>
            <a:endParaRPr kumimoji="1" lang="ja-JP" altLang="en-US"/>
          </a:p>
        </p:txBody>
      </p:sp>
    </p:spTree>
    <p:extLst>
      <p:ext uri="{BB962C8B-B14F-4D97-AF65-F5344CB8AC3E}">
        <p14:creationId xmlns:p14="http://schemas.microsoft.com/office/powerpoint/2010/main" val="37173234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13EE13-E53E-968F-10AA-3E5BD16991B5}"/>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080139F6-0006-5DE6-ABC8-29A0802226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636D393B-E17B-BE59-CDB5-2B52AC1167B5}"/>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5" name="フッター プレースホルダー 4">
            <a:extLst>
              <a:ext uri="{FF2B5EF4-FFF2-40B4-BE49-F238E27FC236}">
                <a16:creationId xmlns:a16="http://schemas.microsoft.com/office/drawing/2014/main" id="{ECC20AC5-313F-68FB-1F82-9A1C040FADD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37F714C-63B4-E0A6-2634-DC561C256416}"/>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1246233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251349-E83E-189C-3F6F-02919DF17A5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F9EE85F-5471-5414-28E5-3BA55E64E3CE}"/>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0E5D245-05A9-8B7A-2CDD-2A7B4E51589A}"/>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5" name="フッター プレースホルダー 4">
            <a:extLst>
              <a:ext uri="{FF2B5EF4-FFF2-40B4-BE49-F238E27FC236}">
                <a16:creationId xmlns:a16="http://schemas.microsoft.com/office/drawing/2014/main" id="{E813A2C2-F277-00F1-B0C7-43782D6ECD4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C5759B-A2EA-E12E-BF72-D24375505EDD}"/>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2793792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975389E-1A6E-E07E-E236-F5CA39448A4E}"/>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B913E6F-3D87-98A2-75E1-E3122A406CD0}"/>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C342B24-18A5-4E75-CBA4-E1EDE74E45A3}"/>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5" name="フッター プレースホルダー 4">
            <a:extLst>
              <a:ext uri="{FF2B5EF4-FFF2-40B4-BE49-F238E27FC236}">
                <a16:creationId xmlns:a16="http://schemas.microsoft.com/office/drawing/2014/main" id="{DDB8E504-2216-6822-D971-228FE511D6D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EB6FF23-9AED-D68C-CA65-DBBD5F1C23AF}"/>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800030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650E4A-3EC1-972D-77E5-4923D1D2223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2C92F36-A6DF-D0B5-05DC-FFFFF8836605}"/>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FC22459-9663-2080-9CF8-395CE08AB5B4}"/>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5" name="フッター プレースホルダー 4">
            <a:extLst>
              <a:ext uri="{FF2B5EF4-FFF2-40B4-BE49-F238E27FC236}">
                <a16:creationId xmlns:a16="http://schemas.microsoft.com/office/drawing/2014/main" id="{2BE30E9B-2FA6-B5AB-ACE3-A50C2149F1F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5028879-FD21-37E3-3552-85DAEEB00AE8}"/>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2247430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4BA3A2-874D-4BE9-C388-B3A0E374F471}"/>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AACCB62-16D5-08E5-CEBE-F05B066A5A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88D4585-BACF-06B0-2EA1-673595CD2531}"/>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5" name="フッター プレースホルダー 4">
            <a:extLst>
              <a:ext uri="{FF2B5EF4-FFF2-40B4-BE49-F238E27FC236}">
                <a16:creationId xmlns:a16="http://schemas.microsoft.com/office/drawing/2014/main" id="{7305A1CF-D0F1-D75F-A992-2AE817BCE6B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16DD052-4C4A-CAB9-61A8-FA662BE1675B}"/>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316496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E3567D-A8ED-D111-D0F3-9A21536E27A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14C964D-D31A-AEF3-475D-19B96BDB818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8B00E2D-7C09-871D-07F9-BCA93E5BE679}"/>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A69DC15-3DAB-9BE6-D240-CF4A620AFF3A}"/>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6" name="フッター プレースホルダー 5">
            <a:extLst>
              <a:ext uri="{FF2B5EF4-FFF2-40B4-BE49-F238E27FC236}">
                <a16:creationId xmlns:a16="http://schemas.microsoft.com/office/drawing/2014/main" id="{83385BEF-E649-B4EF-803A-4A1AA169FDE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B2662CD-7659-B569-8E30-51F404FCE88D}"/>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84210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B73D7A-CBB2-E8A7-0EE5-14427EF74A17}"/>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621B17B-FCEA-FF8D-163A-E51A6EA941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21B57FCA-C47F-031D-AE2E-6F48D69911AE}"/>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78022031-A2AE-5E9C-231E-0B674A59BD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D12758D5-3390-4047-167C-3EE3AC9E22D6}"/>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9E3E056F-2928-67C9-1B64-17EA35FB1253}"/>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8" name="フッター プレースホルダー 7">
            <a:extLst>
              <a:ext uri="{FF2B5EF4-FFF2-40B4-BE49-F238E27FC236}">
                <a16:creationId xmlns:a16="http://schemas.microsoft.com/office/drawing/2014/main" id="{AF018C53-BA0E-007E-E622-25CEEC695B8E}"/>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F917D049-579A-DD47-19B3-8D81489FB1E6}"/>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4089917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EDA101-AC73-9BF6-9B5C-6DE970EF80E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AD594641-2C8E-D76D-7628-A5C2C3DD3B51}"/>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4" name="フッター プレースホルダー 3">
            <a:extLst>
              <a:ext uri="{FF2B5EF4-FFF2-40B4-BE49-F238E27FC236}">
                <a16:creationId xmlns:a16="http://schemas.microsoft.com/office/drawing/2014/main" id="{BCC370C7-D57C-0F5C-003A-F090A0045740}"/>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36F4F308-9A95-CFBE-C5DC-8B5D53D45ED1}"/>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078946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C1A3471-3FD9-21D7-F730-DCE80BAF8F82}"/>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3" name="フッター プレースホルダー 2">
            <a:extLst>
              <a:ext uri="{FF2B5EF4-FFF2-40B4-BE49-F238E27FC236}">
                <a16:creationId xmlns:a16="http://schemas.microsoft.com/office/drawing/2014/main" id="{212A1E2E-FFB2-7C2B-270D-BFD94A3D671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52D76C60-BB7F-CB36-158C-CE7891378D08}"/>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12942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AC6154A-F873-61AA-7805-53B27E5B5BB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F513261-1500-8A8E-F1F1-451DCA2378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69AED63-0AD7-6D39-DBB0-102603CF20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9569ADC-732C-872D-F810-3303EF1126E6}"/>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6" name="フッター プレースホルダー 5">
            <a:extLst>
              <a:ext uri="{FF2B5EF4-FFF2-40B4-BE49-F238E27FC236}">
                <a16:creationId xmlns:a16="http://schemas.microsoft.com/office/drawing/2014/main" id="{86A99248-A80B-6DD7-C4F8-B6063368449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54404F0-A918-5F82-8E0E-EDA0FBF46A86}"/>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586006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66D44FD-8E6D-B02B-C9A6-082997C46A4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28458CF-2AA9-5B1D-B4BA-C274597DD5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DEA36BC0-312F-E5EA-A324-89100030DE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4B7F34A-6207-D10B-2191-645ED96921B8}"/>
              </a:ext>
            </a:extLst>
          </p:cNvPr>
          <p:cNvSpPr>
            <a:spLocks noGrp="1"/>
          </p:cNvSpPr>
          <p:nvPr>
            <p:ph type="dt" sz="half" idx="10"/>
          </p:nvPr>
        </p:nvSpPr>
        <p:spPr/>
        <p:txBody>
          <a:bodyPr/>
          <a:lstStyle/>
          <a:p>
            <a:fld id="{7E6659E3-AF4E-4097-B951-5CEE4C68EC00}" type="datetimeFigureOut">
              <a:rPr kumimoji="1" lang="ja-JP" altLang="en-US" smtClean="0"/>
              <a:t>2025/3/3</a:t>
            </a:fld>
            <a:endParaRPr kumimoji="1" lang="ja-JP" altLang="en-US"/>
          </a:p>
        </p:txBody>
      </p:sp>
      <p:sp>
        <p:nvSpPr>
          <p:cNvPr id="6" name="フッター プレースホルダー 5">
            <a:extLst>
              <a:ext uri="{FF2B5EF4-FFF2-40B4-BE49-F238E27FC236}">
                <a16:creationId xmlns:a16="http://schemas.microsoft.com/office/drawing/2014/main" id="{E99D7CD2-5DAF-9E00-783B-C4402826B80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1972243-B18D-C5B8-391B-2EE5DCABAD6E}"/>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978883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C2D95810-6BE8-51BE-56C8-A1BEC246D8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6E507CC-6800-03FC-0943-6F0712A4A2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2987754-2B7D-1867-63AD-BC8CA072EE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6659E3-AF4E-4097-B951-5CEE4C68EC00}" type="datetimeFigureOut">
              <a:rPr kumimoji="1" lang="ja-JP" altLang="en-US" smtClean="0"/>
              <a:t>2025/3/3</a:t>
            </a:fld>
            <a:endParaRPr kumimoji="1" lang="ja-JP" altLang="en-US"/>
          </a:p>
        </p:txBody>
      </p:sp>
      <p:sp>
        <p:nvSpPr>
          <p:cNvPr id="5" name="フッター プレースホルダー 4">
            <a:extLst>
              <a:ext uri="{FF2B5EF4-FFF2-40B4-BE49-F238E27FC236}">
                <a16:creationId xmlns:a16="http://schemas.microsoft.com/office/drawing/2014/main" id="{7712A0E5-4AA1-5ED8-A89A-995482AEB3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55ABE94A-721A-9BF8-F7D3-43AECE9A41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0055636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6BC3C28D-506C-CDDE-35B8-8B3E041FA646}"/>
              </a:ext>
            </a:extLst>
          </p:cNvPr>
          <p:cNvSpPr/>
          <p:nvPr/>
        </p:nvSpPr>
        <p:spPr>
          <a:xfrm>
            <a:off x="0" y="2028616"/>
            <a:ext cx="12192000" cy="2800767"/>
          </a:xfrm>
          <a:prstGeom prst="rect">
            <a:avLst/>
          </a:prstGeom>
          <a:noFill/>
        </p:spPr>
        <p:txBody>
          <a:bodyPr wrap="square" lIns="91440" tIns="45720" rIns="91440" bIns="45720">
            <a:spAutoFit/>
          </a:bodyPr>
          <a:lstStyle/>
          <a:p>
            <a:pPr algn="ctr"/>
            <a:r>
              <a:rPr lang="en-US" altLang="ja-JP"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IT</a:t>
            </a:r>
            <a:r>
              <a:rPr lang="ja-JP" altLang="en-US"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パスポート試験対策</a:t>
            </a:r>
            <a:endParaRPr lang="en-US" altLang="ja-JP"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a:p>
            <a:pPr algn="ctr"/>
            <a:r>
              <a:rPr lang="ja-JP" altLang="en-US" sz="96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電力線通信</a:t>
            </a:r>
            <a:r>
              <a:rPr lang="en-US" altLang="ja-JP" sz="96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(PLC)</a:t>
            </a:r>
            <a:endParaRPr lang="ja-JP" altLang="en-US" sz="96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p:txBody>
      </p:sp>
    </p:spTree>
    <p:extLst>
      <p:ext uri="{BB962C8B-B14F-4D97-AF65-F5344CB8AC3E}">
        <p14:creationId xmlns:p14="http://schemas.microsoft.com/office/powerpoint/2010/main" val="42791353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624143" y="1052588"/>
            <a:ext cx="10943714" cy="1384995"/>
          </a:xfrm>
          <a:prstGeom prst="rect">
            <a:avLst/>
          </a:prstGeom>
          <a:noFill/>
        </p:spPr>
        <p:txBody>
          <a:bodyPr wrap="square" rtlCol="0">
            <a:spAutoFit/>
          </a:bodyPr>
          <a:lstStyle/>
          <a:p>
            <a:r>
              <a:rPr lang="ja-JP" altLang="en-US" sz="2400" b="1" dirty="0">
                <a:solidFill>
                  <a:srgbClr val="FF0000"/>
                </a:solidFill>
              </a:rPr>
              <a:t>テザリング</a:t>
            </a:r>
            <a:endParaRPr lang="en-US" altLang="ja-JP" sz="2400" b="1" dirty="0">
              <a:solidFill>
                <a:srgbClr val="FF0000"/>
              </a:solidFill>
            </a:endParaRPr>
          </a:p>
          <a:p>
            <a:endParaRPr lang="en-US" altLang="ja-JP" sz="1200" dirty="0">
              <a:solidFill>
                <a:srgbClr val="FF0000"/>
              </a:solidFill>
            </a:endParaRPr>
          </a:p>
          <a:p>
            <a:r>
              <a:rPr lang="ja-JP" altLang="en-US" sz="2400" i="0" dirty="0">
                <a:solidFill>
                  <a:srgbClr val="333333"/>
                </a:solidFill>
                <a:effectLst/>
                <a:latin typeface="Noto Sans JP"/>
              </a:rPr>
              <a:t>スマートフォンなどのモバイルデータ通信を利用して、パソコンやタブレット、ゲーム機などの他の機器をインターネットに接続する機能のこと。</a:t>
            </a:r>
            <a:endParaRPr lang="en-US" altLang="ja-JP" sz="2400" i="0" dirty="0">
              <a:solidFill>
                <a:srgbClr val="333333"/>
              </a:solidFill>
              <a:effectLst/>
              <a:latin typeface="Noto Sans JP"/>
            </a:endParaRPr>
          </a:p>
        </p:txBody>
      </p:sp>
      <p:pic>
        <p:nvPicPr>
          <p:cNvPr id="5122" name="Picture 2">
            <a:extLst>
              <a:ext uri="{FF2B5EF4-FFF2-40B4-BE49-F238E27FC236}">
                <a16:creationId xmlns:a16="http://schemas.microsoft.com/office/drawing/2014/main" id="{B600AEB5-6B05-F6EB-5F2A-472E1537F4F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53172" y="2733079"/>
            <a:ext cx="2085655" cy="2418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8322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624143" y="997128"/>
            <a:ext cx="10943714" cy="1384995"/>
          </a:xfrm>
          <a:prstGeom prst="rect">
            <a:avLst/>
          </a:prstGeom>
          <a:noFill/>
        </p:spPr>
        <p:txBody>
          <a:bodyPr wrap="square" rtlCol="0">
            <a:spAutoFit/>
          </a:bodyPr>
          <a:lstStyle/>
          <a:p>
            <a:r>
              <a:rPr lang="ja-JP" altLang="en-US" sz="2400" b="1" dirty="0">
                <a:solidFill>
                  <a:srgbClr val="7030A0"/>
                </a:solidFill>
              </a:rPr>
              <a:t>余談：</a:t>
            </a:r>
            <a:r>
              <a:rPr lang="en-US" altLang="ja-JP" sz="2400" b="1" dirty="0">
                <a:solidFill>
                  <a:srgbClr val="7030A0"/>
                </a:solidFill>
              </a:rPr>
              <a:t>PLC</a:t>
            </a:r>
            <a:r>
              <a:rPr lang="ja-JP" altLang="en-US" sz="2400" b="1" dirty="0">
                <a:solidFill>
                  <a:srgbClr val="7030A0"/>
                </a:solidFill>
              </a:rPr>
              <a:t>（</a:t>
            </a:r>
            <a:r>
              <a:rPr lang="en-US" altLang="ja-JP" sz="2400" b="1" dirty="0">
                <a:solidFill>
                  <a:srgbClr val="7030A0"/>
                </a:solidFill>
              </a:rPr>
              <a:t>Programmable Logic Controller</a:t>
            </a:r>
            <a:r>
              <a:rPr lang="ja-JP" altLang="en-US" sz="2400" b="1" dirty="0">
                <a:solidFill>
                  <a:srgbClr val="7030A0"/>
                </a:solidFill>
              </a:rPr>
              <a:t>）</a:t>
            </a:r>
            <a:endParaRPr lang="en-US" altLang="ja-JP" sz="2400" b="1" dirty="0">
              <a:solidFill>
                <a:srgbClr val="7030A0"/>
              </a:solidFill>
            </a:endParaRPr>
          </a:p>
          <a:p>
            <a:endParaRPr lang="en-US" altLang="ja-JP" sz="1200" dirty="0">
              <a:solidFill>
                <a:srgbClr val="FF0000"/>
              </a:solidFill>
            </a:endParaRPr>
          </a:p>
          <a:p>
            <a:r>
              <a:rPr lang="ja-JP" altLang="en-US" sz="2400" i="0" dirty="0">
                <a:solidFill>
                  <a:srgbClr val="333333"/>
                </a:solidFill>
                <a:effectLst/>
                <a:latin typeface="Noto Sans JP"/>
              </a:rPr>
              <a:t>機械や設備の動作を制御する小型コンピュータのこと。シーケンサとも呼ばれ、製造業の設備や機器の制御に広く利用されている。</a:t>
            </a:r>
          </a:p>
        </p:txBody>
      </p:sp>
      <p:pic>
        <p:nvPicPr>
          <p:cNvPr id="2050" name="Picture 2">
            <a:extLst>
              <a:ext uri="{FF2B5EF4-FFF2-40B4-BE49-F238E27FC236}">
                <a16:creationId xmlns:a16="http://schemas.microsoft.com/office/drawing/2014/main" id="{D87706B6-2448-B200-13CF-06F5A03277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9342" y="2746111"/>
            <a:ext cx="3972032" cy="2238782"/>
          </a:xfrm>
          <a:prstGeom prst="rect">
            <a:avLst/>
          </a:prstGeom>
          <a:noFill/>
          <a:extLst>
            <a:ext uri="{909E8E84-426E-40DD-AFC4-6F175D3DCCD1}">
              <a14:hiddenFill xmlns:a14="http://schemas.microsoft.com/office/drawing/2010/main">
                <a:solidFill>
                  <a:srgbClr val="FFFFFF"/>
                </a:solidFill>
              </a14:hiddenFill>
            </a:ext>
          </a:extLst>
        </p:spPr>
      </p:pic>
      <p:sp>
        <p:nvSpPr>
          <p:cNvPr id="9" name="テキスト ボックス 8">
            <a:extLst>
              <a:ext uri="{FF2B5EF4-FFF2-40B4-BE49-F238E27FC236}">
                <a16:creationId xmlns:a16="http://schemas.microsoft.com/office/drawing/2014/main" id="{82AC3CB7-F2A4-4E13-69EE-83A1F3B1DFCF}"/>
              </a:ext>
            </a:extLst>
          </p:cNvPr>
          <p:cNvSpPr txBox="1"/>
          <p:nvPr/>
        </p:nvSpPr>
        <p:spPr>
          <a:xfrm>
            <a:off x="3160160" y="5087271"/>
            <a:ext cx="6097712" cy="523220"/>
          </a:xfrm>
          <a:prstGeom prst="rect">
            <a:avLst/>
          </a:prstGeom>
          <a:noFill/>
        </p:spPr>
        <p:txBody>
          <a:bodyPr wrap="square">
            <a:spAutoFit/>
          </a:bodyPr>
          <a:lstStyle/>
          <a:p>
            <a:r>
              <a:rPr lang="ja-JP" altLang="en-US" sz="1400" dirty="0"/>
              <a:t>（出典）三菱電機：</a:t>
            </a:r>
            <a:endParaRPr lang="en-US" altLang="ja-JP" sz="1400" dirty="0"/>
          </a:p>
          <a:p>
            <a:r>
              <a:rPr lang="en-US" altLang="ja-JP" sz="1400" dirty="0"/>
              <a:t>https://www.mitsubishielectric.co.jp/fa/products/cnt/plc/index.html</a:t>
            </a:r>
            <a:endParaRPr lang="ja-JP" altLang="en-US" sz="1400" dirty="0"/>
          </a:p>
        </p:txBody>
      </p:sp>
    </p:spTree>
    <p:extLst>
      <p:ext uri="{BB962C8B-B14F-4D97-AF65-F5344CB8AC3E}">
        <p14:creationId xmlns:p14="http://schemas.microsoft.com/office/powerpoint/2010/main" val="1424240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A3E6A1CF-54E1-2EA2-AF97-09DCD5876390}"/>
              </a:ext>
            </a:extLst>
          </p:cNvPr>
          <p:cNvSpPr txBox="1"/>
          <p:nvPr/>
        </p:nvSpPr>
        <p:spPr>
          <a:xfrm>
            <a:off x="1069297" y="841465"/>
            <a:ext cx="2517271" cy="400110"/>
          </a:xfrm>
          <a:prstGeom prst="rect">
            <a:avLst/>
          </a:prstGeom>
          <a:noFill/>
        </p:spPr>
        <p:txBody>
          <a:bodyPr wrap="square" rtlCol="0">
            <a:spAutoFit/>
          </a:bodyPr>
          <a:lstStyle/>
          <a:p>
            <a:r>
              <a:rPr lang="ja-JP" altLang="en-US" sz="2000" b="1" dirty="0">
                <a:latin typeface="Noto Sans JP"/>
              </a:rPr>
              <a:t>令和</a:t>
            </a:r>
            <a:r>
              <a:rPr lang="en-US" altLang="ja-JP" sz="2000" b="1" dirty="0">
                <a:latin typeface="Noto Sans JP"/>
              </a:rPr>
              <a:t>2</a:t>
            </a:r>
            <a:r>
              <a:rPr lang="ja-JP" altLang="en-US" sz="2000" b="1" dirty="0">
                <a:latin typeface="Noto Sans JP"/>
              </a:rPr>
              <a:t>年度</a:t>
            </a:r>
            <a:endParaRPr lang="en-US" altLang="ja-JP" sz="2000" b="1" dirty="0">
              <a:latin typeface="Noto Sans JP"/>
            </a:endParaRPr>
          </a:p>
        </p:txBody>
      </p:sp>
      <p:pic>
        <p:nvPicPr>
          <p:cNvPr id="5" name="図 4" descr="テキスト, 手紙&#10;&#10;AI によって生成されたコンテンツは間違っている可能性があります。">
            <a:extLst>
              <a:ext uri="{FF2B5EF4-FFF2-40B4-BE49-F238E27FC236}">
                <a16:creationId xmlns:a16="http://schemas.microsoft.com/office/drawing/2014/main" id="{EE528885-5A77-C3D5-3E41-3E3B3814AC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297" y="1241575"/>
            <a:ext cx="10053405" cy="4374850"/>
          </a:xfrm>
          <a:prstGeom prst="rect">
            <a:avLst/>
          </a:prstGeom>
        </p:spPr>
      </p:pic>
    </p:spTree>
    <p:extLst>
      <p:ext uri="{BB962C8B-B14F-4D97-AF65-F5344CB8AC3E}">
        <p14:creationId xmlns:p14="http://schemas.microsoft.com/office/powerpoint/2010/main" val="3343692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A3E6A1CF-54E1-2EA2-AF97-09DCD5876390}"/>
              </a:ext>
            </a:extLst>
          </p:cNvPr>
          <p:cNvSpPr txBox="1"/>
          <p:nvPr/>
        </p:nvSpPr>
        <p:spPr>
          <a:xfrm>
            <a:off x="1069297" y="841465"/>
            <a:ext cx="2517271" cy="400110"/>
          </a:xfrm>
          <a:prstGeom prst="rect">
            <a:avLst/>
          </a:prstGeom>
          <a:noFill/>
        </p:spPr>
        <p:txBody>
          <a:bodyPr wrap="square" rtlCol="0">
            <a:spAutoFit/>
          </a:bodyPr>
          <a:lstStyle/>
          <a:p>
            <a:r>
              <a:rPr lang="ja-JP" altLang="en-US" sz="2000" b="1" dirty="0">
                <a:latin typeface="Noto Sans JP"/>
              </a:rPr>
              <a:t>令和</a:t>
            </a:r>
            <a:r>
              <a:rPr lang="en-US" altLang="ja-JP" sz="2000" b="1" dirty="0">
                <a:latin typeface="Noto Sans JP"/>
              </a:rPr>
              <a:t>2</a:t>
            </a:r>
            <a:r>
              <a:rPr lang="ja-JP" altLang="en-US" sz="2000" b="1" dirty="0">
                <a:latin typeface="Noto Sans JP"/>
              </a:rPr>
              <a:t>年度</a:t>
            </a:r>
            <a:endParaRPr lang="en-US" altLang="ja-JP" sz="2000" b="1" dirty="0">
              <a:latin typeface="Noto Sans JP"/>
            </a:endParaRPr>
          </a:p>
        </p:txBody>
      </p:sp>
      <p:pic>
        <p:nvPicPr>
          <p:cNvPr id="5" name="図 4" descr="テキスト, 手紙&#10;&#10;AI によって生成されたコンテンツは間違っている可能性があります。">
            <a:extLst>
              <a:ext uri="{FF2B5EF4-FFF2-40B4-BE49-F238E27FC236}">
                <a16:creationId xmlns:a16="http://schemas.microsoft.com/office/drawing/2014/main" id="{EE528885-5A77-C3D5-3E41-3E3B3814AC7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9297" y="1241575"/>
            <a:ext cx="10053405" cy="4374850"/>
          </a:xfrm>
          <a:prstGeom prst="rect">
            <a:avLst/>
          </a:prstGeom>
        </p:spPr>
      </p:pic>
      <p:sp>
        <p:nvSpPr>
          <p:cNvPr id="3" name="楕円 2">
            <a:extLst>
              <a:ext uri="{FF2B5EF4-FFF2-40B4-BE49-F238E27FC236}">
                <a16:creationId xmlns:a16="http://schemas.microsoft.com/office/drawing/2014/main" id="{5AB518BF-BF93-7E42-7551-E641AAEF7AC1}"/>
              </a:ext>
            </a:extLst>
          </p:cNvPr>
          <p:cNvSpPr/>
          <p:nvPr/>
        </p:nvSpPr>
        <p:spPr>
          <a:xfrm>
            <a:off x="6188465" y="5181860"/>
            <a:ext cx="442452" cy="41401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246364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624143" y="1285685"/>
            <a:ext cx="10943714" cy="1754326"/>
          </a:xfrm>
          <a:prstGeom prst="rect">
            <a:avLst/>
          </a:prstGeom>
          <a:noFill/>
        </p:spPr>
        <p:txBody>
          <a:bodyPr wrap="square" rtlCol="0">
            <a:spAutoFit/>
          </a:bodyPr>
          <a:lstStyle/>
          <a:p>
            <a:r>
              <a:rPr lang="en-US" altLang="ja-JP" sz="2400" b="1" dirty="0">
                <a:solidFill>
                  <a:srgbClr val="FF0000"/>
                </a:solidFill>
              </a:rPr>
              <a:t>BLE</a:t>
            </a:r>
            <a:r>
              <a:rPr lang="ja-JP" altLang="en-US" sz="2400" b="1" dirty="0">
                <a:solidFill>
                  <a:srgbClr val="FF0000"/>
                </a:solidFill>
              </a:rPr>
              <a:t>（</a:t>
            </a:r>
            <a:r>
              <a:rPr lang="en-US" altLang="ja-JP" sz="2400" b="1" dirty="0">
                <a:solidFill>
                  <a:srgbClr val="FF0000"/>
                </a:solidFill>
              </a:rPr>
              <a:t>Bluetooth Low Energy</a:t>
            </a:r>
            <a:r>
              <a:rPr lang="ja-JP" altLang="en-US" sz="2400" b="1" dirty="0">
                <a:solidFill>
                  <a:srgbClr val="FF0000"/>
                </a:solidFill>
              </a:rPr>
              <a:t>）</a:t>
            </a:r>
            <a:endParaRPr lang="en-US" altLang="ja-JP" sz="2400" b="1" dirty="0">
              <a:solidFill>
                <a:srgbClr val="FF0000"/>
              </a:solidFill>
            </a:endParaRPr>
          </a:p>
          <a:p>
            <a:endParaRPr lang="en-US" altLang="ja-JP" sz="1200" dirty="0">
              <a:solidFill>
                <a:srgbClr val="FF0000"/>
              </a:solidFill>
            </a:endParaRPr>
          </a:p>
          <a:p>
            <a:r>
              <a:rPr lang="ja-JP" altLang="en-US" sz="2400" i="0" dirty="0">
                <a:solidFill>
                  <a:srgbClr val="333333"/>
                </a:solidFill>
                <a:effectLst/>
                <a:latin typeface="Noto Sans JP"/>
              </a:rPr>
              <a:t>無線通信規格である</a:t>
            </a:r>
            <a:r>
              <a:rPr lang="en-US" altLang="ja-JP" sz="2400" b="1" i="0" dirty="0">
                <a:solidFill>
                  <a:srgbClr val="333333"/>
                </a:solidFill>
                <a:effectLst/>
                <a:latin typeface="Noto Sans JP"/>
              </a:rPr>
              <a:t>Bluetooth</a:t>
            </a:r>
            <a:r>
              <a:rPr lang="ja-JP" altLang="en-US" sz="2400" i="0" dirty="0">
                <a:solidFill>
                  <a:srgbClr val="333333"/>
                </a:solidFill>
                <a:effectLst/>
                <a:latin typeface="Noto Sans JP"/>
              </a:rPr>
              <a:t>の一つで、</a:t>
            </a:r>
            <a:r>
              <a:rPr lang="ja-JP" altLang="en-US" sz="2400" b="1" i="0" dirty="0">
                <a:solidFill>
                  <a:srgbClr val="333333"/>
                </a:solidFill>
                <a:effectLst/>
                <a:latin typeface="Noto Sans JP"/>
              </a:rPr>
              <a:t>低電力消費・低コスト化</a:t>
            </a:r>
            <a:r>
              <a:rPr lang="ja-JP" altLang="en-US" sz="2400" i="0" dirty="0">
                <a:solidFill>
                  <a:srgbClr val="333333"/>
                </a:solidFill>
                <a:effectLst/>
                <a:latin typeface="Noto Sans JP"/>
              </a:rPr>
              <a:t>に特化した規格である。特に</a:t>
            </a:r>
            <a:r>
              <a:rPr lang="en-US" altLang="ja-JP" sz="2400" i="0" dirty="0">
                <a:solidFill>
                  <a:srgbClr val="333333"/>
                </a:solidFill>
                <a:effectLst/>
                <a:latin typeface="Noto Sans JP"/>
              </a:rPr>
              <a:t>IoT</a:t>
            </a:r>
            <a:r>
              <a:rPr lang="ja-JP" altLang="en-US" sz="2400" i="0" dirty="0">
                <a:solidFill>
                  <a:srgbClr val="333333"/>
                </a:solidFill>
                <a:effectLst/>
                <a:latin typeface="Noto Sans JP"/>
              </a:rPr>
              <a:t>機器やスマートデバイス、スマートホームシステムなどに広く利用されている。</a:t>
            </a:r>
            <a:endParaRPr lang="en-US" altLang="ja-JP" sz="2400" i="0" dirty="0">
              <a:solidFill>
                <a:srgbClr val="333333"/>
              </a:solidFill>
              <a:effectLst/>
              <a:latin typeface="Noto Sans JP"/>
            </a:endParaRPr>
          </a:p>
        </p:txBody>
      </p:sp>
      <p:pic>
        <p:nvPicPr>
          <p:cNvPr id="1026" name="Picture 2">
            <a:extLst>
              <a:ext uri="{FF2B5EF4-FFF2-40B4-BE49-F238E27FC236}">
                <a16:creationId xmlns:a16="http://schemas.microsoft.com/office/drawing/2014/main" id="{94137C68-FF73-D0F5-5D5E-65D7B70548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94786" y="3432687"/>
            <a:ext cx="1640298" cy="163424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4E3F5A93-AEFE-A909-C235-F830ED964D6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3930721" y="3158648"/>
            <a:ext cx="1908284" cy="19082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07169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88106" y="1090477"/>
            <a:ext cx="10841817" cy="2123658"/>
          </a:xfrm>
          <a:prstGeom prst="rect">
            <a:avLst/>
          </a:prstGeom>
          <a:noFill/>
        </p:spPr>
        <p:txBody>
          <a:bodyPr wrap="square" rtlCol="0">
            <a:spAutoFit/>
          </a:bodyPr>
          <a:lstStyle/>
          <a:p>
            <a:r>
              <a:rPr lang="en-US" altLang="ja-JP" sz="2400" b="1" dirty="0">
                <a:solidFill>
                  <a:srgbClr val="FF0000"/>
                </a:solidFill>
              </a:rPr>
              <a:t>ZigBee</a:t>
            </a:r>
            <a:r>
              <a:rPr lang="ja-JP" altLang="en-US" sz="2400" b="1" dirty="0">
                <a:solidFill>
                  <a:srgbClr val="FF0000"/>
                </a:solidFill>
              </a:rPr>
              <a:t>（じぐびー）</a:t>
            </a:r>
            <a:endParaRPr lang="en-US" altLang="ja-JP" sz="2400" b="1" dirty="0">
              <a:solidFill>
                <a:srgbClr val="FF0000"/>
              </a:solidFill>
            </a:endParaRPr>
          </a:p>
          <a:p>
            <a:endParaRPr lang="en-US" altLang="ja-JP" sz="1200" dirty="0">
              <a:solidFill>
                <a:srgbClr val="FF0000"/>
              </a:solidFill>
            </a:endParaRPr>
          </a:p>
          <a:p>
            <a:r>
              <a:rPr lang="ja-JP" altLang="en-US" sz="2400" i="0" dirty="0">
                <a:solidFill>
                  <a:srgbClr val="333333"/>
                </a:solidFill>
                <a:effectLst/>
                <a:latin typeface="Noto Sans JP"/>
              </a:rPr>
              <a:t>省エネ、小型、安価が求められる</a:t>
            </a:r>
            <a:r>
              <a:rPr lang="en-US" altLang="ja-JP" sz="2400" i="0" dirty="0">
                <a:solidFill>
                  <a:srgbClr val="333333"/>
                </a:solidFill>
                <a:effectLst/>
                <a:latin typeface="Noto Sans JP"/>
              </a:rPr>
              <a:t>IoT</a:t>
            </a:r>
            <a:r>
              <a:rPr lang="ja-JP" altLang="en-US" sz="2400" i="0" dirty="0">
                <a:solidFill>
                  <a:srgbClr val="333333"/>
                </a:solidFill>
                <a:effectLst/>
                <a:latin typeface="Noto Sans JP"/>
              </a:rPr>
              <a:t>機器において、センサーネットワークの構築に適した</a:t>
            </a:r>
            <a:r>
              <a:rPr lang="ja-JP" altLang="en-US" sz="2400" b="1" i="0" dirty="0">
                <a:solidFill>
                  <a:srgbClr val="333333"/>
                </a:solidFill>
                <a:effectLst/>
                <a:latin typeface="Noto Sans JP"/>
              </a:rPr>
              <a:t>近距離無線規格</a:t>
            </a:r>
            <a:r>
              <a:rPr lang="ja-JP" altLang="en-US" sz="2400" i="0" dirty="0">
                <a:solidFill>
                  <a:srgbClr val="333333"/>
                </a:solidFill>
                <a:effectLst/>
                <a:latin typeface="Noto Sans JP"/>
              </a:rPr>
              <a:t>の</a:t>
            </a:r>
            <a:r>
              <a:rPr lang="ja-JP" altLang="en-US" sz="2400" i="0">
                <a:solidFill>
                  <a:srgbClr val="333333"/>
                </a:solidFill>
                <a:effectLst/>
                <a:latin typeface="Noto Sans JP"/>
              </a:rPr>
              <a:t>こと。データ</a:t>
            </a:r>
            <a:r>
              <a:rPr lang="ja-JP" altLang="en-US" sz="2400" i="0" dirty="0">
                <a:solidFill>
                  <a:srgbClr val="333333"/>
                </a:solidFill>
                <a:effectLst/>
                <a:latin typeface="Noto Sans JP"/>
              </a:rPr>
              <a:t>通信距離が短く、転送速度が遅く、データ転送容量も小さいが、ライセンスフリーなので低コストであり、省電力なので電池駆動が可能で、電源起動が早いというメリットがある。</a:t>
            </a:r>
            <a:endParaRPr lang="en-US" altLang="ja-JP" sz="2400" i="0" dirty="0">
              <a:solidFill>
                <a:srgbClr val="333333"/>
              </a:solidFill>
              <a:effectLst/>
              <a:latin typeface="Noto Sans JP"/>
            </a:endParaRPr>
          </a:p>
        </p:txBody>
      </p:sp>
      <p:pic>
        <p:nvPicPr>
          <p:cNvPr id="2050" name="Picture 2" descr="ZigBee Logo / Computers / Logonoid.com">
            <a:extLst>
              <a:ext uri="{FF2B5EF4-FFF2-40B4-BE49-F238E27FC236}">
                <a16:creationId xmlns:a16="http://schemas.microsoft.com/office/drawing/2014/main" id="{306665F5-D40F-E7D6-9EAA-DCB96AA405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7078" y="3567648"/>
            <a:ext cx="4337843" cy="16105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5237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6BC3C28D-506C-CDDE-35B8-8B3E041FA646}"/>
              </a:ext>
            </a:extLst>
          </p:cNvPr>
          <p:cNvSpPr/>
          <p:nvPr/>
        </p:nvSpPr>
        <p:spPr>
          <a:xfrm>
            <a:off x="0" y="1613118"/>
            <a:ext cx="12192000" cy="3631763"/>
          </a:xfrm>
          <a:prstGeom prst="rect">
            <a:avLst/>
          </a:prstGeom>
          <a:noFill/>
        </p:spPr>
        <p:txBody>
          <a:bodyPr wrap="square" lIns="91440" tIns="45720" rIns="91440" bIns="45720">
            <a:spAutoFit/>
          </a:bodyPr>
          <a:lstStyle/>
          <a:p>
            <a:pPr algn="ctr"/>
            <a:r>
              <a:rPr lang="en-US" altLang="ja-JP"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IT</a:t>
            </a:r>
            <a:r>
              <a:rPr lang="ja-JP" altLang="en-US"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パスポート試験対策</a:t>
            </a:r>
            <a:endParaRPr lang="en-US" altLang="ja-JP"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a:p>
            <a:pPr algn="ctr"/>
            <a:r>
              <a:rPr lang="ja-JP" altLang="en-US" sz="96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電力線通信</a:t>
            </a:r>
            <a:r>
              <a:rPr lang="en-US" altLang="ja-JP" sz="96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(PLC)</a:t>
            </a:r>
            <a:endParaRPr lang="ja-JP" altLang="en-US" sz="96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a:p>
            <a:pPr algn="ctr"/>
            <a:r>
              <a:rPr lang="en-US" altLang="ja-JP" sz="5400" b="1" cap="none" spc="0" dirty="0">
                <a:ln w="9525">
                  <a:solidFill>
                    <a:schemeClr val="bg1"/>
                  </a:solidFill>
                  <a:prstDash val="solid"/>
                </a:ln>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a:t>
            </a:r>
            <a:r>
              <a:rPr lang="ja-JP" altLang="en-US" sz="5400" b="1" cap="none" spc="0" dirty="0">
                <a:ln w="9525">
                  <a:solidFill>
                    <a:schemeClr val="bg1"/>
                  </a:solidFill>
                  <a:prstDash val="solid"/>
                </a:ln>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男性ボイス </a:t>
            </a:r>
            <a:r>
              <a:rPr lang="en-US" altLang="ja-JP" sz="5400" b="1" cap="none" spc="0" dirty="0">
                <a:ln w="9525">
                  <a:solidFill>
                    <a:schemeClr val="bg1"/>
                  </a:solidFill>
                  <a:prstDash val="solid"/>
                </a:ln>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Ver.-</a:t>
            </a:r>
            <a:endParaRPr lang="ja-JP" altLang="en-US" sz="5400" b="1" cap="none" spc="0" dirty="0">
              <a:ln w="9525">
                <a:solidFill>
                  <a:schemeClr val="bg1"/>
                </a:solidFill>
                <a:prstDash val="solid"/>
              </a:ln>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p:txBody>
      </p:sp>
    </p:spTree>
    <p:extLst>
      <p:ext uri="{BB962C8B-B14F-4D97-AF65-F5344CB8AC3E}">
        <p14:creationId xmlns:p14="http://schemas.microsoft.com/office/powerpoint/2010/main" val="2030954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6BC3C28D-506C-CDDE-35B8-8B3E041FA646}"/>
              </a:ext>
            </a:extLst>
          </p:cNvPr>
          <p:cNvSpPr/>
          <p:nvPr/>
        </p:nvSpPr>
        <p:spPr>
          <a:xfrm>
            <a:off x="0" y="1613118"/>
            <a:ext cx="12192000" cy="3631763"/>
          </a:xfrm>
          <a:prstGeom prst="rect">
            <a:avLst/>
          </a:prstGeom>
          <a:noFill/>
        </p:spPr>
        <p:txBody>
          <a:bodyPr wrap="square" lIns="91440" tIns="45720" rIns="91440" bIns="45720">
            <a:spAutoFit/>
          </a:bodyPr>
          <a:lstStyle/>
          <a:p>
            <a:pPr algn="ctr"/>
            <a:r>
              <a:rPr lang="en-US" altLang="ja-JP"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IT</a:t>
            </a:r>
            <a:r>
              <a:rPr lang="ja-JP" altLang="en-US"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パスポート試験対策</a:t>
            </a:r>
            <a:endParaRPr lang="en-US" altLang="ja-JP" sz="80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a:p>
            <a:pPr algn="ctr"/>
            <a:r>
              <a:rPr lang="ja-JP" altLang="en-US" sz="96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電力線通信</a:t>
            </a:r>
            <a:r>
              <a:rPr lang="en-US" altLang="ja-JP" sz="96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(PLC)</a:t>
            </a:r>
            <a:endParaRPr lang="ja-JP" altLang="en-US" sz="96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a:p>
            <a:pPr algn="ctr"/>
            <a:r>
              <a:rPr lang="en-US" altLang="ja-JP" sz="5400" b="1" cap="none" spc="0" dirty="0">
                <a:ln w="9525">
                  <a:solidFill>
                    <a:schemeClr val="bg1"/>
                  </a:solidFill>
                  <a:prstDash val="solid"/>
                </a:ln>
                <a:solidFill>
                  <a:srgbClr val="00B050"/>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a:t>
            </a:r>
            <a:r>
              <a:rPr lang="ja-JP" altLang="en-US" sz="5400" b="1" dirty="0">
                <a:ln w="9525">
                  <a:solidFill>
                    <a:schemeClr val="bg1"/>
                  </a:solidFill>
                  <a:prstDash val="solid"/>
                </a:ln>
                <a:solidFill>
                  <a:srgbClr val="00B050"/>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ずんだもん</a:t>
            </a:r>
            <a:r>
              <a:rPr lang="ja-JP" altLang="en-US" sz="5400" b="1" cap="none" spc="0" dirty="0">
                <a:ln w="9525">
                  <a:solidFill>
                    <a:schemeClr val="bg1"/>
                  </a:solidFill>
                  <a:prstDash val="solid"/>
                </a:ln>
                <a:solidFill>
                  <a:srgbClr val="00B050"/>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 </a:t>
            </a:r>
            <a:r>
              <a:rPr lang="en-US" altLang="ja-JP" sz="5400" b="1" cap="none" spc="0" dirty="0">
                <a:ln w="9525">
                  <a:solidFill>
                    <a:schemeClr val="bg1"/>
                  </a:solidFill>
                  <a:prstDash val="solid"/>
                </a:ln>
                <a:solidFill>
                  <a:srgbClr val="00B050"/>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Ver.-</a:t>
            </a:r>
            <a:endParaRPr lang="ja-JP" altLang="en-US" sz="5400" b="1" cap="none" spc="0" dirty="0">
              <a:ln w="9525">
                <a:solidFill>
                  <a:schemeClr val="bg1"/>
                </a:solidFill>
                <a:prstDash val="solid"/>
              </a:ln>
              <a:solidFill>
                <a:srgbClr val="00B050"/>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p:txBody>
      </p:sp>
    </p:spTree>
    <p:extLst>
      <p:ext uri="{BB962C8B-B14F-4D97-AF65-F5344CB8AC3E}">
        <p14:creationId xmlns:p14="http://schemas.microsoft.com/office/powerpoint/2010/main" val="1748771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descr="グラフィカル ユーザー インターフェイス, テキスト, アプリケーション, メール&#10;&#10;AI によって生成されたコンテンツは間違っている可能性があります。">
            <a:extLst>
              <a:ext uri="{FF2B5EF4-FFF2-40B4-BE49-F238E27FC236}">
                <a16:creationId xmlns:a16="http://schemas.microsoft.com/office/drawing/2014/main" id="{E52D0873-87E2-75E1-4E79-CAF8BF96D5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0638" y="674743"/>
            <a:ext cx="7910723" cy="5508514"/>
          </a:xfrm>
          <a:prstGeom prst="rect">
            <a:avLst/>
          </a:prstGeom>
        </p:spPr>
      </p:pic>
    </p:spTree>
    <p:extLst>
      <p:ext uri="{BB962C8B-B14F-4D97-AF65-F5344CB8AC3E}">
        <p14:creationId xmlns:p14="http://schemas.microsoft.com/office/powerpoint/2010/main" val="35344672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624143" y="740274"/>
            <a:ext cx="10943714" cy="2123658"/>
          </a:xfrm>
          <a:prstGeom prst="rect">
            <a:avLst/>
          </a:prstGeom>
          <a:noFill/>
        </p:spPr>
        <p:txBody>
          <a:bodyPr wrap="square" rtlCol="0">
            <a:spAutoFit/>
          </a:bodyPr>
          <a:lstStyle/>
          <a:p>
            <a:r>
              <a:rPr lang="ja-JP" altLang="en-US" sz="2400" b="1" dirty="0">
                <a:solidFill>
                  <a:srgbClr val="FF0000"/>
                </a:solidFill>
              </a:rPr>
              <a:t>電力線通信（</a:t>
            </a:r>
            <a:r>
              <a:rPr lang="en-US" altLang="ja-JP" sz="2400" b="1" dirty="0">
                <a:solidFill>
                  <a:srgbClr val="FF0000"/>
                </a:solidFill>
              </a:rPr>
              <a:t>PLC</a:t>
            </a:r>
            <a:r>
              <a:rPr lang="ja-JP" altLang="en-US" sz="2400" b="1" dirty="0">
                <a:solidFill>
                  <a:srgbClr val="FF0000"/>
                </a:solidFill>
              </a:rPr>
              <a:t>：</a:t>
            </a:r>
            <a:r>
              <a:rPr lang="en-US" altLang="ja-JP" sz="2400" b="1" dirty="0">
                <a:solidFill>
                  <a:srgbClr val="FF0000"/>
                </a:solidFill>
              </a:rPr>
              <a:t>Power Line Communication</a:t>
            </a:r>
            <a:r>
              <a:rPr lang="ja-JP" altLang="en-US" sz="2400" b="1" dirty="0">
                <a:solidFill>
                  <a:srgbClr val="FF0000"/>
                </a:solidFill>
              </a:rPr>
              <a:t>）</a:t>
            </a:r>
            <a:endParaRPr lang="en-US" altLang="ja-JP" sz="2400" b="1" dirty="0">
              <a:solidFill>
                <a:srgbClr val="FF0000"/>
              </a:solidFill>
            </a:endParaRPr>
          </a:p>
          <a:p>
            <a:endParaRPr lang="en-US" altLang="ja-JP" sz="1200" dirty="0">
              <a:solidFill>
                <a:srgbClr val="FF0000"/>
              </a:solidFill>
            </a:endParaRPr>
          </a:p>
          <a:p>
            <a:r>
              <a:rPr lang="en-US" altLang="ja-JP" sz="2400" i="0" dirty="0">
                <a:solidFill>
                  <a:srgbClr val="333333"/>
                </a:solidFill>
                <a:effectLst/>
                <a:latin typeface="Noto Sans JP"/>
              </a:rPr>
              <a:t>IoT</a:t>
            </a:r>
            <a:r>
              <a:rPr lang="ja-JP" altLang="en-US" sz="2400" i="0" dirty="0">
                <a:solidFill>
                  <a:srgbClr val="333333"/>
                </a:solidFill>
                <a:effectLst/>
                <a:latin typeface="Noto Sans JP"/>
              </a:rPr>
              <a:t>エリアネットワークでも用いられ、電気を供給する電力線に高周波の通信用信号を乗せて伝送させることによって、</a:t>
            </a:r>
            <a:r>
              <a:rPr lang="ja-JP" altLang="en-US" sz="2400" b="1" i="0" dirty="0">
                <a:solidFill>
                  <a:srgbClr val="333333"/>
                </a:solidFill>
                <a:effectLst/>
                <a:latin typeface="Noto Sans JP"/>
              </a:rPr>
              <a:t>電力線を送電路としても使用する</a:t>
            </a:r>
            <a:r>
              <a:rPr lang="ja-JP" altLang="en-US" sz="2400" i="0" dirty="0">
                <a:solidFill>
                  <a:srgbClr val="333333"/>
                </a:solidFill>
                <a:effectLst/>
                <a:latin typeface="Noto Sans JP"/>
              </a:rPr>
              <a:t>技術</a:t>
            </a:r>
            <a:r>
              <a:rPr lang="ja-JP" altLang="en-US" sz="2400" dirty="0">
                <a:solidFill>
                  <a:srgbClr val="333333"/>
                </a:solidFill>
                <a:latin typeface="Noto Sans JP"/>
              </a:rPr>
              <a:t>のこと。コンセントに挿して、コンセントからつながる電力線を通信回線として使うことで、ネットワーク通信を行うことができる。</a:t>
            </a:r>
            <a:endParaRPr lang="ja-JP" altLang="en-US" sz="2400" i="0" dirty="0">
              <a:solidFill>
                <a:srgbClr val="333333"/>
              </a:solidFill>
              <a:effectLst/>
              <a:latin typeface="Noto Sans JP"/>
            </a:endParaRPr>
          </a:p>
        </p:txBody>
      </p:sp>
      <p:pic>
        <p:nvPicPr>
          <p:cNvPr id="15" name="Picture 8">
            <a:extLst>
              <a:ext uri="{FF2B5EF4-FFF2-40B4-BE49-F238E27FC236}">
                <a16:creationId xmlns:a16="http://schemas.microsoft.com/office/drawing/2014/main" id="{CF8CEC46-F80C-BDE5-6319-C2116E06B5DC}"/>
              </a:ext>
            </a:extLst>
          </p:cNvPr>
          <p:cNvPicPr>
            <a:picLocks noChangeAspect="1" noChangeArrowheads="1"/>
          </p:cNvPicPr>
          <p:nvPr/>
        </p:nvPicPr>
        <p:blipFill>
          <a:blip r:embed="rId2">
            <a:duotone>
              <a:schemeClr val="accent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354074" y="3619180"/>
            <a:ext cx="2241361" cy="2181889"/>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0">
            <a:extLst>
              <a:ext uri="{FF2B5EF4-FFF2-40B4-BE49-F238E27FC236}">
                <a16:creationId xmlns:a16="http://schemas.microsoft.com/office/drawing/2014/main" id="{46B5D288-3FC1-3867-7222-196D1B6178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flipH="1">
            <a:off x="4713942" y="3856687"/>
            <a:ext cx="1915126" cy="1944382"/>
          </a:xfrm>
          <a:prstGeom prst="rect">
            <a:avLst/>
          </a:prstGeom>
          <a:noFill/>
          <a:extLst>
            <a:ext uri="{909E8E84-426E-40DD-AFC4-6F175D3DCCD1}">
              <a14:hiddenFill xmlns:a14="http://schemas.microsoft.com/office/drawing/2010/main">
                <a:solidFill>
                  <a:srgbClr val="FFFFFF"/>
                </a:solidFill>
              </a14:hiddenFill>
            </a:ext>
          </a:extLst>
        </p:spPr>
      </p:pic>
      <p:cxnSp>
        <p:nvCxnSpPr>
          <p:cNvPr id="18" name="直線コネクタ 17">
            <a:extLst>
              <a:ext uri="{FF2B5EF4-FFF2-40B4-BE49-F238E27FC236}">
                <a16:creationId xmlns:a16="http://schemas.microsoft.com/office/drawing/2014/main" id="{8EC318EE-4CD2-C295-F952-BFFE67E403A3}"/>
              </a:ext>
            </a:extLst>
          </p:cNvPr>
          <p:cNvCxnSpPr>
            <a:cxnSpLocks/>
          </p:cNvCxnSpPr>
          <p:nvPr/>
        </p:nvCxnSpPr>
        <p:spPr>
          <a:xfrm>
            <a:off x="2265383" y="4948325"/>
            <a:ext cx="2609636" cy="0"/>
          </a:xfrm>
          <a:prstGeom prst="line">
            <a:avLst/>
          </a:prstGeom>
          <a:ln w="28575">
            <a:solidFill>
              <a:srgbClr val="4472C4"/>
            </a:solidFill>
            <a:prstDash val="sysDash"/>
          </a:ln>
        </p:spPr>
        <p:style>
          <a:lnRef idx="1">
            <a:schemeClr val="accent1"/>
          </a:lnRef>
          <a:fillRef idx="0">
            <a:schemeClr val="accent1"/>
          </a:fillRef>
          <a:effectRef idx="0">
            <a:schemeClr val="accent1"/>
          </a:effectRef>
          <a:fontRef idx="minor">
            <a:schemeClr val="tx1"/>
          </a:fontRef>
        </p:style>
      </p:cxnSp>
      <p:cxnSp>
        <p:nvCxnSpPr>
          <p:cNvPr id="19" name="直線コネクタ 18">
            <a:extLst>
              <a:ext uri="{FF2B5EF4-FFF2-40B4-BE49-F238E27FC236}">
                <a16:creationId xmlns:a16="http://schemas.microsoft.com/office/drawing/2014/main" id="{D75472C5-B1C3-5D40-4312-07B73039ADEC}"/>
              </a:ext>
            </a:extLst>
          </p:cNvPr>
          <p:cNvCxnSpPr>
            <a:cxnSpLocks/>
          </p:cNvCxnSpPr>
          <p:nvPr/>
        </p:nvCxnSpPr>
        <p:spPr>
          <a:xfrm>
            <a:off x="2922930" y="4948325"/>
            <a:ext cx="0" cy="205484"/>
          </a:xfrm>
          <a:prstGeom prst="line">
            <a:avLst/>
          </a:prstGeom>
          <a:ln w="28575">
            <a:solidFill>
              <a:srgbClr val="4472C4"/>
            </a:solidFill>
            <a:prstDash val="sysDash"/>
          </a:ln>
        </p:spPr>
        <p:style>
          <a:lnRef idx="1">
            <a:schemeClr val="accent1"/>
          </a:lnRef>
          <a:fillRef idx="0">
            <a:schemeClr val="accent1"/>
          </a:fillRef>
          <a:effectRef idx="0">
            <a:schemeClr val="accent1"/>
          </a:effectRef>
          <a:fontRef idx="minor">
            <a:schemeClr val="tx1"/>
          </a:fontRef>
        </p:style>
      </p:cxnSp>
      <p:cxnSp>
        <p:nvCxnSpPr>
          <p:cNvPr id="22" name="直線コネクタ 21">
            <a:extLst>
              <a:ext uri="{FF2B5EF4-FFF2-40B4-BE49-F238E27FC236}">
                <a16:creationId xmlns:a16="http://schemas.microsoft.com/office/drawing/2014/main" id="{90C5C881-5DA1-4922-7F5E-2B00A6BEBEFE}"/>
              </a:ext>
            </a:extLst>
          </p:cNvPr>
          <p:cNvCxnSpPr>
            <a:cxnSpLocks/>
          </p:cNvCxnSpPr>
          <p:nvPr/>
        </p:nvCxnSpPr>
        <p:spPr>
          <a:xfrm>
            <a:off x="3474754" y="4196599"/>
            <a:ext cx="629704" cy="0"/>
          </a:xfrm>
          <a:prstGeom prst="line">
            <a:avLst/>
          </a:prstGeom>
          <a:ln w="28575">
            <a:solidFill>
              <a:srgbClr val="4472C4"/>
            </a:solidFill>
            <a:prstDash val="sysDash"/>
          </a:ln>
        </p:spPr>
        <p:style>
          <a:lnRef idx="1">
            <a:schemeClr val="accent1"/>
          </a:lnRef>
          <a:fillRef idx="0">
            <a:schemeClr val="accent1"/>
          </a:fillRef>
          <a:effectRef idx="0">
            <a:schemeClr val="accent1"/>
          </a:effectRef>
          <a:fontRef idx="minor">
            <a:schemeClr val="tx1"/>
          </a:fontRef>
        </p:style>
      </p:cxnSp>
      <p:cxnSp>
        <p:nvCxnSpPr>
          <p:cNvPr id="23" name="直線コネクタ 22">
            <a:extLst>
              <a:ext uri="{FF2B5EF4-FFF2-40B4-BE49-F238E27FC236}">
                <a16:creationId xmlns:a16="http://schemas.microsoft.com/office/drawing/2014/main" id="{06C96C69-A224-2777-0664-86CC7639D8FD}"/>
              </a:ext>
            </a:extLst>
          </p:cNvPr>
          <p:cNvCxnSpPr>
            <a:cxnSpLocks/>
          </p:cNvCxnSpPr>
          <p:nvPr/>
        </p:nvCxnSpPr>
        <p:spPr>
          <a:xfrm flipV="1">
            <a:off x="4104458" y="4196599"/>
            <a:ext cx="0" cy="155826"/>
          </a:xfrm>
          <a:prstGeom prst="line">
            <a:avLst/>
          </a:prstGeom>
          <a:ln w="28575">
            <a:solidFill>
              <a:srgbClr val="4472C4"/>
            </a:solidFill>
            <a:prstDash val="sysDash"/>
          </a:ln>
        </p:spPr>
        <p:style>
          <a:lnRef idx="1">
            <a:schemeClr val="accent1"/>
          </a:lnRef>
          <a:fillRef idx="0">
            <a:schemeClr val="accent1"/>
          </a:fillRef>
          <a:effectRef idx="0">
            <a:schemeClr val="accent1"/>
          </a:effectRef>
          <a:fontRef idx="minor">
            <a:schemeClr val="tx1"/>
          </a:fontRef>
        </p:style>
      </p:cxnSp>
      <p:cxnSp>
        <p:nvCxnSpPr>
          <p:cNvPr id="30" name="直線コネクタ 29">
            <a:extLst>
              <a:ext uri="{FF2B5EF4-FFF2-40B4-BE49-F238E27FC236}">
                <a16:creationId xmlns:a16="http://schemas.microsoft.com/office/drawing/2014/main" id="{890D405A-E74B-C225-32E9-5F718E6A6B6D}"/>
              </a:ext>
            </a:extLst>
          </p:cNvPr>
          <p:cNvCxnSpPr>
            <a:cxnSpLocks/>
          </p:cNvCxnSpPr>
          <p:nvPr/>
        </p:nvCxnSpPr>
        <p:spPr>
          <a:xfrm>
            <a:off x="3474754" y="4196599"/>
            <a:ext cx="0" cy="733245"/>
          </a:xfrm>
          <a:prstGeom prst="line">
            <a:avLst/>
          </a:prstGeom>
          <a:ln w="28575">
            <a:solidFill>
              <a:srgbClr val="4472C4"/>
            </a:solidFill>
            <a:prstDash val="sysDash"/>
          </a:ln>
        </p:spPr>
        <p:style>
          <a:lnRef idx="1">
            <a:schemeClr val="accent1"/>
          </a:lnRef>
          <a:fillRef idx="0">
            <a:schemeClr val="accent1"/>
          </a:fillRef>
          <a:effectRef idx="0">
            <a:schemeClr val="accent1"/>
          </a:effectRef>
          <a:fontRef idx="minor">
            <a:schemeClr val="tx1"/>
          </a:fontRef>
        </p:style>
      </p:cxnSp>
      <p:cxnSp>
        <p:nvCxnSpPr>
          <p:cNvPr id="1025" name="直線コネクタ 1024">
            <a:extLst>
              <a:ext uri="{FF2B5EF4-FFF2-40B4-BE49-F238E27FC236}">
                <a16:creationId xmlns:a16="http://schemas.microsoft.com/office/drawing/2014/main" id="{90EECE1A-E57D-2F26-F76A-1E6D32DC5929}"/>
              </a:ext>
            </a:extLst>
          </p:cNvPr>
          <p:cNvCxnSpPr>
            <a:cxnSpLocks/>
          </p:cNvCxnSpPr>
          <p:nvPr/>
        </p:nvCxnSpPr>
        <p:spPr>
          <a:xfrm flipV="1">
            <a:off x="3239718" y="4965450"/>
            <a:ext cx="0" cy="85617"/>
          </a:xfrm>
          <a:prstGeom prst="line">
            <a:avLst/>
          </a:prstGeom>
          <a:ln w="28575">
            <a:solidFill>
              <a:srgbClr val="4472C4"/>
            </a:solidFill>
            <a:prstDash val="sysDash"/>
          </a:ln>
        </p:spPr>
        <p:style>
          <a:lnRef idx="1">
            <a:schemeClr val="accent1"/>
          </a:lnRef>
          <a:fillRef idx="0">
            <a:schemeClr val="accent1"/>
          </a:fillRef>
          <a:effectRef idx="0">
            <a:schemeClr val="accent1"/>
          </a:effectRef>
          <a:fontRef idx="minor">
            <a:schemeClr val="tx1"/>
          </a:fontRef>
        </p:style>
      </p:cxnSp>
      <p:cxnSp>
        <p:nvCxnSpPr>
          <p:cNvPr id="1029" name="直線コネクタ 1028">
            <a:extLst>
              <a:ext uri="{FF2B5EF4-FFF2-40B4-BE49-F238E27FC236}">
                <a16:creationId xmlns:a16="http://schemas.microsoft.com/office/drawing/2014/main" id="{41A95440-5AA9-C083-2B51-86CA8F4C27FF}"/>
              </a:ext>
            </a:extLst>
          </p:cNvPr>
          <p:cNvCxnSpPr>
            <a:cxnSpLocks/>
          </p:cNvCxnSpPr>
          <p:nvPr/>
        </p:nvCxnSpPr>
        <p:spPr>
          <a:xfrm flipV="1">
            <a:off x="3474310" y="4090434"/>
            <a:ext cx="0" cy="85617"/>
          </a:xfrm>
          <a:prstGeom prst="line">
            <a:avLst/>
          </a:prstGeom>
          <a:ln w="28575">
            <a:solidFill>
              <a:srgbClr val="4472C4"/>
            </a:solidFill>
            <a:prstDash val="sysDash"/>
          </a:ln>
        </p:spPr>
        <p:style>
          <a:lnRef idx="1">
            <a:schemeClr val="accent1"/>
          </a:lnRef>
          <a:fillRef idx="0">
            <a:schemeClr val="accent1"/>
          </a:fillRef>
          <a:effectRef idx="0">
            <a:schemeClr val="accent1"/>
          </a:effectRef>
          <a:fontRef idx="minor">
            <a:schemeClr val="tx1"/>
          </a:fontRef>
        </p:style>
      </p:cxnSp>
      <p:sp>
        <p:nvSpPr>
          <p:cNvPr id="1033" name="テキスト ボックス 1032">
            <a:extLst>
              <a:ext uri="{FF2B5EF4-FFF2-40B4-BE49-F238E27FC236}">
                <a16:creationId xmlns:a16="http://schemas.microsoft.com/office/drawing/2014/main" id="{421BDC66-F823-E7AB-C6A2-C22D403DC6A2}"/>
              </a:ext>
            </a:extLst>
          </p:cNvPr>
          <p:cNvSpPr txBox="1"/>
          <p:nvPr/>
        </p:nvSpPr>
        <p:spPr>
          <a:xfrm>
            <a:off x="2600815" y="4253639"/>
            <a:ext cx="927243" cy="369332"/>
          </a:xfrm>
          <a:prstGeom prst="rect">
            <a:avLst/>
          </a:prstGeom>
          <a:noFill/>
        </p:spPr>
        <p:txBody>
          <a:bodyPr wrap="square">
            <a:spAutoFit/>
          </a:bodyPr>
          <a:lstStyle/>
          <a:p>
            <a:r>
              <a:rPr lang="ja-JP" altLang="en-US" sz="1800" b="1" i="0" dirty="0">
                <a:solidFill>
                  <a:srgbClr val="0070C0"/>
                </a:solidFill>
                <a:effectLst/>
                <a:latin typeface="Noto Sans JP"/>
              </a:rPr>
              <a:t>電力線</a:t>
            </a:r>
            <a:endParaRPr lang="ja-JP" altLang="en-US" dirty="0">
              <a:solidFill>
                <a:srgbClr val="0070C0"/>
              </a:solidFill>
            </a:endParaRPr>
          </a:p>
        </p:txBody>
      </p:sp>
      <p:pic>
        <p:nvPicPr>
          <p:cNvPr id="1037" name="Picture 12">
            <a:extLst>
              <a:ext uri="{FF2B5EF4-FFF2-40B4-BE49-F238E27FC236}">
                <a16:creationId xmlns:a16="http://schemas.microsoft.com/office/drawing/2014/main" id="{6C38DB8B-12C7-2301-15F8-84447D6CB88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45449" y="5009971"/>
            <a:ext cx="740274" cy="740274"/>
          </a:xfrm>
          <a:prstGeom prst="rect">
            <a:avLst/>
          </a:prstGeom>
          <a:noFill/>
          <a:extLst>
            <a:ext uri="{909E8E84-426E-40DD-AFC4-6F175D3DCCD1}">
              <a14:hiddenFill xmlns:a14="http://schemas.microsoft.com/office/drawing/2010/main">
                <a:solidFill>
                  <a:srgbClr val="FFFFFF"/>
                </a:solidFill>
              </a14:hiddenFill>
            </a:ext>
          </a:extLst>
        </p:spPr>
      </p:pic>
      <p:cxnSp>
        <p:nvCxnSpPr>
          <p:cNvPr id="1040" name="直線コネクタ 1039">
            <a:extLst>
              <a:ext uri="{FF2B5EF4-FFF2-40B4-BE49-F238E27FC236}">
                <a16:creationId xmlns:a16="http://schemas.microsoft.com/office/drawing/2014/main" id="{20E9DA38-1653-DD8B-93E1-9C16493CB3D7}"/>
              </a:ext>
            </a:extLst>
          </p:cNvPr>
          <p:cNvCxnSpPr>
            <a:cxnSpLocks/>
          </p:cNvCxnSpPr>
          <p:nvPr/>
        </p:nvCxnSpPr>
        <p:spPr>
          <a:xfrm>
            <a:off x="2265383" y="4965450"/>
            <a:ext cx="0" cy="363020"/>
          </a:xfrm>
          <a:prstGeom prst="line">
            <a:avLst/>
          </a:prstGeom>
          <a:ln w="28575">
            <a:solidFill>
              <a:srgbClr val="4472C4"/>
            </a:solidFill>
            <a:prstDash val="sysDash"/>
          </a:ln>
        </p:spPr>
        <p:style>
          <a:lnRef idx="1">
            <a:schemeClr val="accent1"/>
          </a:lnRef>
          <a:fillRef idx="0">
            <a:schemeClr val="accent1"/>
          </a:fillRef>
          <a:effectRef idx="0">
            <a:schemeClr val="accent1"/>
          </a:effectRef>
          <a:fontRef idx="minor">
            <a:schemeClr val="tx1"/>
          </a:fontRef>
        </p:style>
      </p:cxnSp>
      <p:cxnSp>
        <p:nvCxnSpPr>
          <p:cNvPr id="1045" name="直線コネクタ 1044">
            <a:extLst>
              <a:ext uri="{FF2B5EF4-FFF2-40B4-BE49-F238E27FC236}">
                <a16:creationId xmlns:a16="http://schemas.microsoft.com/office/drawing/2014/main" id="{635ACD87-D92D-B216-8AEC-EFDA537B92B4}"/>
              </a:ext>
            </a:extLst>
          </p:cNvPr>
          <p:cNvCxnSpPr>
            <a:cxnSpLocks/>
            <a:endCxn id="1047" idx="1"/>
          </p:cNvCxnSpPr>
          <p:nvPr/>
        </p:nvCxnSpPr>
        <p:spPr>
          <a:xfrm flipV="1">
            <a:off x="6503770" y="3934926"/>
            <a:ext cx="365378" cy="417499"/>
          </a:xfrm>
          <a:prstGeom prst="line">
            <a:avLst/>
          </a:prstGeom>
          <a:ln w="28575">
            <a:solidFill>
              <a:srgbClr val="4472C4"/>
            </a:solidFill>
            <a:prstDash val="sysDash"/>
          </a:ln>
        </p:spPr>
        <p:style>
          <a:lnRef idx="1">
            <a:schemeClr val="accent1"/>
          </a:lnRef>
          <a:fillRef idx="0">
            <a:schemeClr val="accent1"/>
          </a:fillRef>
          <a:effectRef idx="0">
            <a:schemeClr val="accent1"/>
          </a:effectRef>
          <a:fontRef idx="minor">
            <a:schemeClr val="tx1"/>
          </a:fontRef>
        </p:style>
      </p:cxnSp>
      <p:pic>
        <p:nvPicPr>
          <p:cNvPr id="1047" name="Picture 14">
            <a:extLst>
              <a:ext uri="{FF2B5EF4-FFF2-40B4-BE49-F238E27FC236}">
                <a16:creationId xmlns:a16="http://schemas.microsoft.com/office/drawing/2014/main" id="{4AD67EAF-9696-6D04-B591-EFBE56E382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869148" y="3616213"/>
            <a:ext cx="637426" cy="637426"/>
          </a:xfrm>
          <a:prstGeom prst="rect">
            <a:avLst/>
          </a:prstGeom>
          <a:noFill/>
          <a:extLst>
            <a:ext uri="{909E8E84-426E-40DD-AFC4-6F175D3DCCD1}">
              <a14:hiddenFill xmlns:a14="http://schemas.microsoft.com/office/drawing/2010/main">
                <a:solidFill>
                  <a:srgbClr val="FFFFFF"/>
                </a:solidFill>
              </a14:hiddenFill>
            </a:ext>
          </a:extLst>
        </p:spPr>
      </p:pic>
      <p:sp>
        <p:nvSpPr>
          <p:cNvPr id="1050" name="テキスト ボックス 1049">
            <a:extLst>
              <a:ext uri="{FF2B5EF4-FFF2-40B4-BE49-F238E27FC236}">
                <a16:creationId xmlns:a16="http://schemas.microsoft.com/office/drawing/2014/main" id="{84B2E8FE-F3ED-05D4-9A6F-6F2EC63B5BE5}"/>
              </a:ext>
            </a:extLst>
          </p:cNvPr>
          <p:cNvSpPr txBox="1"/>
          <p:nvPr/>
        </p:nvSpPr>
        <p:spPr>
          <a:xfrm>
            <a:off x="6267941" y="3314262"/>
            <a:ext cx="1839839" cy="369332"/>
          </a:xfrm>
          <a:prstGeom prst="rect">
            <a:avLst/>
          </a:prstGeom>
          <a:noFill/>
        </p:spPr>
        <p:txBody>
          <a:bodyPr wrap="square">
            <a:spAutoFit/>
          </a:bodyPr>
          <a:lstStyle/>
          <a:p>
            <a:r>
              <a:rPr lang="ja-JP" altLang="en-US" sz="1800" b="1" i="0" dirty="0">
                <a:solidFill>
                  <a:srgbClr val="0070C0"/>
                </a:solidFill>
                <a:effectLst/>
                <a:latin typeface="Noto Sans JP"/>
              </a:rPr>
              <a:t>インターネット</a:t>
            </a:r>
            <a:endParaRPr lang="ja-JP" altLang="en-US" dirty="0">
              <a:solidFill>
                <a:srgbClr val="0070C0"/>
              </a:solidFill>
            </a:endParaRPr>
          </a:p>
        </p:txBody>
      </p:sp>
      <p:pic>
        <p:nvPicPr>
          <p:cNvPr id="1054" name="Picture 16">
            <a:extLst>
              <a:ext uri="{FF2B5EF4-FFF2-40B4-BE49-F238E27FC236}">
                <a16:creationId xmlns:a16="http://schemas.microsoft.com/office/drawing/2014/main" id="{3A8021B0-B4A9-1FD8-ABD8-69BEB4A715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8976" y="3341422"/>
            <a:ext cx="780569" cy="2022006"/>
          </a:xfrm>
          <a:prstGeom prst="rect">
            <a:avLst/>
          </a:prstGeom>
          <a:noFill/>
          <a:extLst>
            <a:ext uri="{909E8E84-426E-40DD-AFC4-6F175D3DCCD1}">
              <a14:hiddenFill xmlns:a14="http://schemas.microsoft.com/office/drawing/2010/main">
                <a:solidFill>
                  <a:srgbClr val="FFFFFF"/>
                </a:solidFill>
              </a14:hiddenFill>
            </a:ext>
          </a:extLst>
        </p:spPr>
      </p:pic>
      <p:sp>
        <p:nvSpPr>
          <p:cNvPr id="1056" name="テキスト ボックス 1055">
            <a:extLst>
              <a:ext uri="{FF2B5EF4-FFF2-40B4-BE49-F238E27FC236}">
                <a16:creationId xmlns:a16="http://schemas.microsoft.com/office/drawing/2014/main" id="{2CE84165-8973-F244-CB2E-F3953D9EAA84}"/>
              </a:ext>
            </a:extLst>
          </p:cNvPr>
          <p:cNvSpPr txBox="1"/>
          <p:nvPr/>
        </p:nvSpPr>
        <p:spPr>
          <a:xfrm>
            <a:off x="7372547" y="5403769"/>
            <a:ext cx="3353425" cy="523220"/>
          </a:xfrm>
          <a:prstGeom prst="rect">
            <a:avLst/>
          </a:prstGeom>
          <a:noFill/>
        </p:spPr>
        <p:txBody>
          <a:bodyPr wrap="square">
            <a:spAutoFit/>
          </a:bodyPr>
          <a:lstStyle/>
          <a:p>
            <a:pPr algn="l"/>
            <a:r>
              <a:rPr lang="en-US" altLang="ja-JP" sz="1400" b="0" i="0" dirty="0">
                <a:solidFill>
                  <a:srgbClr val="0F1111"/>
                </a:solidFill>
                <a:effectLst/>
                <a:latin typeface="Hiragino Kaku Gothic ProN"/>
              </a:rPr>
              <a:t>I-O DATA </a:t>
            </a:r>
            <a:r>
              <a:rPr lang="ja-JP" altLang="en-US" sz="1400" b="0" i="0" dirty="0">
                <a:solidFill>
                  <a:srgbClr val="0F1111"/>
                </a:solidFill>
                <a:effectLst/>
                <a:latin typeface="Hiragino Kaku Gothic ProN"/>
              </a:rPr>
              <a:t>コンセント</a:t>
            </a:r>
            <a:r>
              <a:rPr lang="en-US" altLang="ja-JP" sz="1400" b="0" i="0" dirty="0">
                <a:solidFill>
                  <a:srgbClr val="0F1111"/>
                </a:solidFill>
                <a:effectLst/>
                <a:latin typeface="Hiragino Kaku Gothic ProN"/>
              </a:rPr>
              <a:t>LAN PLC</a:t>
            </a:r>
            <a:r>
              <a:rPr lang="ja-JP" altLang="en-US" sz="1400" b="0" i="0" dirty="0">
                <a:solidFill>
                  <a:srgbClr val="0F1111"/>
                </a:solidFill>
                <a:effectLst/>
                <a:latin typeface="Hiragino Kaku Gothic ProN"/>
              </a:rPr>
              <a:t>アダプター</a:t>
            </a:r>
            <a:endParaRPr lang="en-US" altLang="ja-JP" sz="1400" b="0" i="0" dirty="0">
              <a:solidFill>
                <a:srgbClr val="0F1111"/>
              </a:solidFill>
              <a:effectLst/>
              <a:latin typeface="Hiragino Kaku Gothic ProN"/>
            </a:endParaRPr>
          </a:p>
          <a:p>
            <a:pPr algn="ctr"/>
            <a:r>
              <a:rPr lang="en-US" altLang="ja-JP" sz="1400" b="0" i="0" dirty="0">
                <a:solidFill>
                  <a:srgbClr val="0F1111"/>
                </a:solidFill>
                <a:effectLst/>
                <a:latin typeface="Hiragino Kaku Gothic ProN"/>
              </a:rPr>
              <a:t>https://amzn.to/4i2Ngo0</a:t>
            </a:r>
            <a:endParaRPr lang="ja-JP" altLang="en-US" sz="1400" b="0" i="0" dirty="0">
              <a:solidFill>
                <a:srgbClr val="0F1111"/>
              </a:solidFill>
              <a:effectLst/>
              <a:latin typeface="Hiragino Kaku Gothic ProN"/>
            </a:endParaRPr>
          </a:p>
        </p:txBody>
      </p:sp>
    </p:spTree>
    <p:extLst>
      <p:ext uri="{BB962C8B-B14F-4D97-AF65-F5344CB8AC3E}">
        <p14:creationId xmlns:p14="http://schemas.microsoft.com/office/powerpoint/2010/main" val="20945506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C95812C-9C5D-3197-EF7D-FF316B88F11C}"/>
              </a:ext>
            </a:extLst>
          </p:cNvPr>
          <p:cNvPicPr>
            <a:picLocks noChangeAspect="1"/>
          </p:cNvPicPr>
          <p:nvPr/>
        </p:nvPicPr>
        <p:blipFill>
          <a:blip r:embed="rId2"/>
          <a:stretch>
            <a:fillRect/>
          </a:stretch>
        </p:blipFill>
        <p:spPr>
          <a:xfrm>
            <a:off x="704097" y="1542396"/>
            <a:ext cx="10783805" cy="3238952"/>
          </a:xfrm>
          <a:prstGeom prst="rect">
            <a:avLst/>
          </a:prstGeom>
        </p:spPr>
      </p:pic>
      <p:sp>
        <p:nvSpPr>
          <p:cNvPr id="2" name="テキスト ボックス 1">
            <a:extLst>
              <a:ext uri="{FF2B5EF4-FFF2-40B4-BE49-F238E27FC236}">
                <a16:creationId xmlns:a16="http://schemas.microsoft.com/office/drawing/2014/main" id="{A3E6A1CF-54E1-2EA2-AF97-09DCD5876390}"/>
              </a:ext>
            </a:extLst>
          </p:cNvPr>
          <p:cNvSpPr txBox="1"/>
          <p:nvPr/>
        </p:nvSpPr>
        <p:spPr>
          <a:xfrm>
            <a:off x="796910" y="1257454"/>
            <a:ext cx="2517271" cy="400110"/>
          </a:xfrm>
          <a:prstGeom prst="rect">
            <a:avLst/>
          </a:prstGeom>
          <a:noFill/>
        </p:spPr>
        <p:txBody>
          <a:bodyPr wrap="square" rtlCol="0">
            <a:spAutoFit/>
          </a:bodyPr>
          <a:lstStyle/>
          <a:p>
            <a:r>
              <a:rPr lang="ja-JP" altLang="en-US" sz="2000" b="1" dirty="0">
                <a:latin typeface="Noto Sans JP"/>
              </a:rPr>
              <a:t>令和</a:t>
            </a:r>
            <a:r>
              <a:rPr lang="en-US" altLang="ja-JP" sz="2000" b="1" dirty="0">
                <a:latin typeface="Noto Sans JP"/>
              </a:rPr>
              <a:t>5</a:t>
            </a:r>
            <a:r>
              <a:rPr lang="ja-JP" altLang="en-US" sz="2000" b="1" dirty="0">
                <a:latin typeface="Noto Sans JP"/>
              </a:rPr>
              <a:t>年度</a:t>
            </a:r>
            <a:endParaRPr lang="en-US" altLang="ja-JP" sz="2000" b="1" dirty="0">
              <a:latin typeface="Noto Sans JP"/>
            </a:endParaRPr>
          </a:p>
        </p:txBody>
      </p:sp>
    </p:spTree>
    <p:extLst>
      <p:ext uri="{BB962C8B-B14F-4D97-AF65-F5344CB8AC3E}">
        <p14:creationId xmlns:p14="http://schemas.microsoft.com/office/powerpoint/2010/main" val="6692110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図 2">
            <a:extLst>
              <a:ext uri="{FF2B5EF4-FFF2-40B4-BE49-F238E27FC236}">
                <a16:creationId xmlns:a16="http://schemas.microsoft.com/office/drawing/2014/main" id="{BC95812C-9C5D-3197-EF7D-FF316B88F11C}"/>
              </a:ext>
            </a:extLst>
          </p:cNvPr>
          <p:cNvPicPr>
            <a:picLocks noChangeAspect="1"/>
          </p:cNvPicPr>
          <p:nvPr/>
        </p:nvPicPr>
        <p:blipFill>
          <a:blip r:embed="rId2"/>
          <a:stretch>
            <a:fillRect/>
          </a:stretch>
        </p:blipFill>
        <p:spPr>
          <a:xfrm>
            <a:off x="704097" y="1542396"/>
            <a:ext cx="10783805" cy="3238952"/>
          </a:xfrm>
          <a:prstGeom prst="rect">
            <a:avLst/>
          </a:prstGeom>
        </p:spPr>
      </p:pic>
      <p:sp>
        <p:nvSpPr>
          <p:cNvPr id="2" name="楕円 1">
            <a:extLst>
              <a:ext uri="{FF2B5EF4-FFF2-40B4-BE49-F238E27FC236}">
                <a16:creationId xmlns:a16="http://schemas.microsoft.com/office/drawing/2014/main" id="{55DAE8BA-CC9C-84B4-D9A7-DDAD8A7C8F78}"/>
              </a:ext>
            </a:extLst>
          </p:cNvPr>
          <p:cNvSpPr/>
          <p:nvPr/>
        </p:nvSpPr>
        <p:spPr>
          <a:xfrm>
            <a:off x="1305701" y="3689085"/>
            <a:ext cx="442452" cy="41401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C12B7527-B66C-886C-A8C4-150FF39E3E5D}"/>
              </a:ext>
            </a:extLst>
          </p:cNvPr>
          <p:cNvSpPr txBox="1"/>
          <p:nvPr/>
        </p:nvSpPr>
        <p:spPr>
          <a:xfrm>
            <a:off x="1748153" y="3319753"/>
            <a:ext cx="4864496" cy="369332"/>
          </a:xfrm>
          <a:prstGeom prst="rect">
            <a:avLst/>
          </a:prstGeom>
          <a:noFill/>
        </p:spPr>
        <p:txBody>
          <a:bodyPr wrap="square" rtlCol="0">
            <a:spAutoFit/>
          </a:bodyPr>
          <a:lstStyle/>
          <a:p>
            <a:r>
              <a:rPr kumimoji="1" lang="en-US" altLang="ja-JP" b="1" dirty="0">
                <a:solidFill>
                  <a:srgbClr val="0070C0"/>
                </a:solidFill>
              </a:rPr>
              <a:t>Power</a:t>
            </a:r>
            <a:r>
              <a:rPr kumimoji="1" lang="ja-JP" altLang="en-US" b="1" dirty="0">
                <a:solidFill>
                  <a:srgbClr val="0070C0"/>
                </a:solidFill>
              </a:rPr>
              <a:t> </a:t>
            </a:r>
            <a:r>
              <a:rPr kumimoji="1" lang="en-US" altLang="ja-JP" b="1" dirty="0">
                <a:solidFill>
                  <a:srgbClr val="0070C0"/>
                </a:solidFill>
              </a:rPr>
              <a:t>Line Communications(</a:t>
            </a:r>
            <a:r>
              <a:rPr lang="ja-JP" altLang="en-US" b="1" dirty="0">
                <a:solidFill>
                  <a:srgbClr val="0070C0"/>
                </a:solidFill>
              </a:rPr>
              <a:t>電力線通信</a:t>
            </a:r>
            <a:r>
              <a:rPr lang="en-US" altLang="ja-JP" b="1" dirty="0">
                <a:solidFill>
                  <a:srgbClr val="0070C0"/>
                </a:solidFill>
              </a:rPr>
              <a:t>)</a:t>
            </a:r>
            <a:endParaRPr kumimoji="1" lang="en-US" altLang="ja-JP" b="1" dirty="0">
              <a:solidFill>
                <a:srgbClr val="0070C0"/>
              </a:solidFill>
            </a:endParaRPr>
          </a:p>
        </p:txBody>
      </p:sp>
      <p:sp>
        <p:nvSpPr>
          <p:cNvPr id="5" name="テキスト ボックス 4">
            <a:extLst>
              <a:ext uri="{FF2B5EF4-FFF2-40B4-BE49-F238E27FC236}">
                <a16:creationId xmlns:a16="http://schemas.microsoft.com/office/drawing/2014/main" id="{FA060E6C-18F0-0064-C24F-F5862590379B}"/>
              </a:ext>
            </a:extLst>
          </p:cNvPr>
          <p:cNvSpPr txBox="1"/>
          <p:nvPr/>
        </p:nvSpPr>
        <p:spPr>
          <a:xfrm>
            <a:off x="796910" y="1257454"/>
            <a:ext cx="2517271" cy="400110"/>
          </a:xfrm>
          <a:prstGeom prst="rect">
            <a:avLst/>
          </a:prstGeom>
          <a:noFill/>
        </p:spPr>
        <p:txBody>
          <a:bodyPr wrap="square" rtlCol="0">
            <a:spAutoFit/>
          </a:bodyPr>
          <a:lstStyle/>
          <a:p>
            <a:r>
              <a:rPr lang="ja-JP" altLang="en-US" sz="2000" b="1" dirty="0">
                <a:latin typeface="Noto Sans JP"/>
              </a:rPr>
              <a:t>令和</a:t>
            </a:r>
            <a:r>
              <a:rPr lang="en-US" altLang="ja-JP" sz="2000" b="1" dirty="0">
                <a:latin typeface="Noto Sans JP"/>
              </a:rPr>
              <a:t>5</a:t>
            </a:r>
            <a:r>
              <a:rPr lang="ja-JP" altLang="en-US" sz="2000" b="1" dirty="0">
                <a:latin typeface="Noto Sans JP"/>
              </a:rPr>
              <a:t>年度</a:t>
            </a:r>
            <a:endParaRPr lang="en-US" altLang="ja-JP" sz="2000" b="1" dirty="0">
              <a:latin typeface="Noto Sans JP"/>
            </a:endParaRPr>
          </a:p>
        </p:txBody>
      </p:sp>
    </p:spTree>
    <p:extLst>
      <p:ext uri="{BB962C8B-B14F-4D97-AF65-F5344CB8AC3E}">
        <p14:creationId xmlns:p14="http://schemas.microsoft.com/office/powerpoint/2010/main" val="433028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624143" y="1200131"/>
            <a:ext cx="10943714" cy="1754326"/>
          </a:xfrm>
          <a:prstGeom prst="rect">
            <a:avLst/>
          </a:prstGeom>
          <a:noFill/>
        </p:spPr>
        <p:txBody>
          <a:bodyPr wrap="square" rtlCol="0">
            <a:spAutoFit/>
          </a:bodyPr>
          <a:lstStyle/>
          <a:p>
            <a:r>
              <a:rPr lang="en-US" altLang="ja-JP" sz="2400" b="1" dirty="0">
                <a:solidFill>
                  <a:srgbClr val="FF0000"/>
                </a:solidFill>
              </a:rPr>
              <a:t>PoE</a:t>
            </a:r>
            <a:r>
              <a:rPr lang="ja-JP" altLang="en-US" sz="2400" b="1" dirty="0">
                <a:solidFill>
                  <a:srgbClr val="FF0000"/>
                </a:solidFill>
              </a:rPr>
              <a:t>（</a:t>
            </a:r>
            <a:r>
              <a:rPr lang="en-US" altLang="ja-JP" sz="2400" b="1" dirty="0">
                <a:solidFill>
                  <a:srgbClr val="FF0000"/>
                </a:solidFill>
              </a:rPr>
              <a:t>Power over Ethernet</a:t>
            </a:r>
            <a:r>
              <a:rPr lang="ja-JP" altLang="en-US" sz="2400" b="1" dirty="0">
                <a:solidFill>
                  <a:srgbClr val="FF0000"/>
                </a:solidFill>
              </a:rPr>
              <a:t>）</a:t>
            </a:r>
            <a:endParaRPr lang="en-US" altLang="ja-JP" sz="2400" b="1" dirty="0">
              <a:solidFill>
                <a:srgbClr val="FF0000"/>
              </a:solidFill>
            </a:endParaRPr>
          </a:p>
          <a:p>
            <a:endParaRPr lang="en-US" altLang="ja-JP" sz="1200" dirty="0">
              <a:solidFill>
                <a:srgbClr val="FF0000"/>
              </a:solidFill>
            </a:endParaRPr>
          </a:p>
          <a:p>
            <a:r>
              <a:rPr lang="en-US" altLang="ja-JP" sz="2400" b="1" i="0" dirty="0">
                <a:solidFill>
                  <a:srgbClr val="333333"/>
                </a:solidFill>
                <a:effectLst/>
                <a:latin typeface="Noto Sans JP"/>
              </a:rPr>
              <a:t>LAN</a:t>
            </a:r>
            <a:r>
              <a:rPr lang="ja-JP" altLang="en-US" sz="2400" b="1" i="0" dirty="0">
                <a:solidFill>
                  <a:srgbClr val="333333"/>
                </a:solidFill>
                <a:effectLst/>
                <a:latin typeface="Noto Sans JP"/>
              </a:rPr>
              <a:t>ケーブルを使って電力を供給する技術</a:t>
            </a:r>
            <a:r>
              <a:rPr lang="ja-JP" altLang="en-US" sz="2400" dirty="0">
                <a:solidFill>
                  <a:srgbClr val="333333"/>
                </a:solidFill>
                <a:latin typeface="Noto Sans JP"/>
              </a:rPr>
              <a:t>のこと。電源の増設工事が不要で、導入コストを削減できるというメリットがある。ネットワークカメラ、無線</a:t>
            </a:r>
            <a:r>
              <a:rPr lang="en-US" altLang="ja-JP" sz="2400" dirty="0">
                <a:solidFill>
                  <a:srgbClr val="333333"/>
                </a:solidFill>
                <a:latin typeface="Noto Sans JP"/>
              </a:rPr>
              <a:t>LAN</a:t>
            </a:r>
            <a:r>
              <a:rPr lang="ja-JP" altLang="en-US" sz="2400" dirty="0">
                <a:solidFill>
                  <a:srgbClr val="333333"/>
                </a:solidFill>
                <a:latin typeface="Noto Sans JP"/>
              </a:rPr>
              <a:t>アクセスポイント、</a:t>
            </a:r>
            <a:r>
              <a:rPr lang="en-US" altLang="ja-JP" sz="2400" dirty="0">
                <a:solidFill>
                  <a:srgbClr val="333333"/>
                </a:solidFill>
                <a:latin typeface="Noto Sans JP"/>
              </a:rPr>
              <a:t>VoIP</a:t>
            </a:r>
            <a:r>
              <a:rPr lang="ja-JP" altLang="en-US" sz="2400" dirty="0">
                <a:solidFill>
                  <a:srgbClr val="333333"/>
                </a:solidFill>
                <a:latin typeface="Noto Sans JP"/>
              </a:rPr>
              <a:t>電話、 </a:t>
            </a:r>
            <a:r>
              <a:rPr lang="en-US" altLang="ja-JP" sz="2400" dirty="0">
                <a:solidFill>
                  <a:srgbClr val="333333"/>
                </a:solidFill>
                <a:latin typeface="Noto Sans JP"/>
              </a:rPr>
              <a:t>IP</a:t>
            </a:r>
            <a:r>
              <a:rPr lang="ja-JP" altLang="en-US" sz="2400" dirty="0">
                <a:solidFill>
                  <a:srgbClr val="333333"/>
                </a:solidFill>
                <a:latin typeface="Noto Sans JP"/>
              </a:rPr>
              <a:t>電話などで活用されている。</a:t>
            </a:r>
            <a:endParaRPr lang="en-US" altLang="ja-JP" sz="2400" i="0" dirty="0">
              <a:solidFill>
                <a:srgbClr val="333333"/>
              </a:solidFill>
              <a:effectLst/>
              <a:latin typeface="Noto Sans JP"/>
            </a:endParaRPr>
          </a:p>
        </p:txBody>
      </p:sp>
      <p:pic>
        <p:nvPicPr>
          <p:cNvPr id="3074" name="Picture 2">
            <a:extLst>
              <a:ext uri="{FF2B5EF4-FFF2-40B4-BE49-F238E27FC236}">
                <a16:creationId xmlns:a16="http://schemas.microsoft.com/office/drawing/2014/main" id="{03B3EEF3-C065-4A17-0A92-D5EB85F2138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40412" y="3353656"/>
            <a:ext cx="2591510" cy="241956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91E203E1-1388-A373-7F7D-CEF3BDC2BA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2900" y="3264613"/>
            <a:ext cx="1432389" cy="1432389"/>
          </a:xfrm>
          <a:prstGeom prst="rect">
            <a:avLst/>
          </a:prstGeom>
          <a:noFill/>
          <a:extLst>
            <a:ext uri="{909E8E84-426E-40DD-AFC4-6F175D3DCCD1}">
              <a14:hiddenFill xmlns:a14="http://schemas.microsoft.com/office/drawing/2010/main">
                <a:solidFill>
                  <a:srgbClr val="FFFFFF"/>
                </a:solidFill>
              </a14:hiddenFill>
            </a:ext>
          </a:extLst>
        </p:spPr>
      </p:pic>
      <p:cxnSp>
        <p:nvCxnSpPr>
          <p:cNvPr id="3" name="コネクタ: カギ線 2">
            <a:extLst>
              <a:ext uri="{FF2B5EF4-FFF2-40B4-BE49-F238E27FC236}">
                <a16:creationId xmlns:a16="http://schemas.microsoft.com/office/drawing/2014/main" id="{FE01DD0C-897F-F129-0002-B57AD96E5E0C}"/>
              </a:ext>
            </a:extLst>
          </p:cNvPr>
          <p:cNvCxnSpPr>
            <a:cxnSpLocks/>
            <a:endCxn id="3076" idx="3"/>
          </p:cNvCxnSpPr>
          <p:nvPr/>
        </p:nvCxnSpPr>
        <p:spPr>
          <a:xfrm rot="10800000">
            <a:off x="4695290" y="3980809"/>
            <a:ext cx="2774023" cy="821505"/>
          </a:xfrm>
          <a:prstGeom prst="bentConnector3">
            <a:avLst/>
          </a:prstGeom>
          <a:ln w="57150">
            <a:tailEnd type="triangle"/>
          </a:ln>
        </p:spPr>
        <p:style>
          <a:lnRef idx="1">
            <a:schemeClr val="accent2"/>
          </a:lnRef>
          <a:fillRef idx="0">
            <a:schemeClr val="accent2"/>
          </a:fillRef>
          <a:effectRef idx="0">
            <a:schemeClr val="accent2"/>
          </a:effectRef>
          <a:fontRef idx="minor">
            <a:schemeClr val="tx1"/>
          </a:fontRef>
        </p:style>
      </p:cxnSp>
      <p:sp>
        <p:nvSpPr>
          <p:cNvPr id="7" name="テキスト ボックス 6">
            <a:extLst>
              <a:ext uri="{FF2B5EF4-FFF2-40B4-BE49-F238E27FC236}">
                <a16:creationId xmlns:a16="http://schemas.microsoft.com/office/drawing/2014/main" id="{19C237F2-1AB7-51AB-9177-EF5B1696C153}"/>
              </a:ext>
            </a:extLst>
          </p:cNvPr>
          <p:cNvSpPr txBox="1"/>
          <p:nvPr/>
        </p:nvSpPr>
        <p:spPr>
          <a:xfrm>
            <a:off x="4683767" y="3482567"/>
            <a:ext cx="2774024" cy="369332"/>
          </a:xfrm>
          <a:prstGeom prst="rect">
            <a:avLst/>
          </a:prstGeom>
          <a:noFill/>
        </p:spPr>
        <p:txBody>
          <a:bodyPr wrap="square">
            <a:spAutoFit/>
          </a:bodyPr>
          <a:lstStyle/>
          <a:p>
            <a:pPr algn="ctr"/>
            <a:r>
              <a:rPr lang="ja-JP" altLang="en-US" b="1" dirty="0">
                <a:solidFill>
                  <a:schemeClr val="accent2"/>
                </a:solidFill>
              </a:rPr>
              <a:t>電力</a:t>
            </a:r>
            <a:r>
              <a:rPr lang="en-US" altLang="ja-JP" b="1" dirty="0">
                <a:solidFill>
                  <a:schemeClr val="accent2"/>
                </a:solidFill>
              </a:rPr>
              <a:t>+</a:t>
            </a:r>
            <a:r>
              <a:rPr lang="ja-JP" altLang="en-US" b="1" dirty="0">
                <a:solidFill>
                  <a:schemeClr val="accent2"/>
                </a:solidFill>
              </a:rPr>
              <a:t>データ（</a:t>
            </a:r>
            <a:r>
              <a:rPr lang="en-US" altLang="ja-JP" b="1" dirty="0">
                <a:solidFill>
                  <a:schemeClr val="accent2"/>
                </a:solidFill>
              </a:rPr>
              <a:t>PoE</a:t>
            </a:r>
            <a:r>
              <a:rPr lang="ja-JP" altLang="en-US" b="1" dirty="0">
                <a:solidFill>
                  <a:schemeClr val="accent2"/>
                </a:solidFill>
              </a:rPr>
              <a:t>）</a:t>
            </a:r>
          </a:p>
        </p:txBody>
      </p:sp>
    </p:spTree>
    <p:extLst>
      <p:ext uri="{BB962C8B-B14F-4D97-AF65-F5344CB8AC3E}">
        <p14:creationId xmlns:p14="http://schemas.microsoft.com/office/powerpoint/2010/main" val="6069397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624143" y="939575"/>
            <a:ext cx="10943714" cy="1754326"/>
          </a:xfrm>
          <a:prstGeom prst="rect">
            <a:avLst/>
          </a:prstGeom>
          <a:noFill/>
        </p:spPr>
        <p:txBody>
          <a:bodyPr wrap="square" rtlCol="0">
            <a:spAutoFit/>
          </a:bodyPr>
          <a:lstStyle/>
          <a:p>
            <a:r>
              <a:rPr lang="ja-JP" altLang="en-US" sz="2400" b="1" dirty="0">
                <a:solidFill>
                  <a:srgbClr val="FF0000"/>
                </a:solidFill>
              </a:rPr>
              <a:t>エネルギーハーベスティング（</a:t>
            </a:r>
            <a:r>
              <a:rPr lang="en-US" altLang="ja-JP" sz="2400" b="1" dirty="0">
                <a:solidFill>
                  <a:srgbClr val="FF0000"/>
                </a:solidFill>
              </a:rPr>
              <a:t>Energy Harvesting</a:t>
            </a:r>
            <a:r>
              <a:rPr lang="ja-JP" altLang="en-US" sz="2400" b="1" dirty="0">
                <a:solidFill>
                  <a:srgbClr val="FF0000"/>
                </a:solidFill>
              </a:rPr>
              <a:t>）</a:t>
            </a:r>
            <a:endParaRPr lang="en-US" altLang="ja-JP" sz="2400" b="1" dirty="0">
              <a:solidFill>
                <a:srgbClr val="FF0000"/>
              </a:solidFill>
            </a:endParaRPr>
          </a:p>
          <a:p>
            <a:endParaRPr lang="en-US" altLang="ja-JP" sz="1200" dirty="0">
              <a:solidFill>
                <a:srgbClr val="FF0000"/>
              </a:solidFill>
            </a:endParaRPr>
          </a:p>
          <a:p>
            <a:r>
              <a:rPr lang="ja-JP" altLang="en-US" sz="2400" b="1" i="0" dirty="0">
                <a:solidFill>
                  <a:srgbClr val="333333"/>
                </a:solidFill>
                <a:effectLst/>
                <a:latin typeface="Noto Sans JP"/>
              </a:rPr>
              <a:t>身のまわりの微弱なエネルギーを収集して電力に変換する技術</a:t>
            </a:r>
            <a:r>
              <a:rPr lang="ja-JP" altLang="en-US" sz="2400" i="0" dirty="0">
                <a:solidFill>
                  <a:srgbClr val="333333"/>
                </a:solidFill>
                <a:effectLst/>
                <a:latin typeface="Noto Sans JP"/>
              </a:rPr>
              <a:t>のこと。環境発電とも呼ばれる。太陽光や室内光、振動、温度差など、さまざまなエネルギー源を利用できる。なお、「</a:t>
            </a:r>
            <a:r>
              <a:rPr lang="en-US" altLang="ja-JP" sz="2400" i="0" dirty="0">
                <a:solidFill>
                  <a:srgbClr val="333333"/>
                </a:solidFill>
                <a:effectLst/>
                <a:latin typeface="Noto Sans JP"/>
              </a:rPr>
              <a:t>Harvesting</a:t>
            </a:r>
            <a:r>
              <a:rPr lang="ja-JP" altLang="en-US" sz="2400" i="0" dirty="0">
                <a:solidFill>
                  <a:srgbClr val="333333"/>
                </a:solidFill>
                <a:effectLst/>
                <a:latin typeface="Noto Sans JP"/>
              </a:rPr>
              <a:t>」は「収穫する」という意味。</a:t>
            </a:r>
          </a:p>
        </p:txBody>
      </p:sp>
      <p:pic>
        <p:nvPicPr>
          <p:cNvPr id="4098" name="Picture 2">
            <a:extLst>
              <a:ext uri="{FF2B5EF4-FFF2-40B4-BE49-F238E27FC236}">
                <a16:creationId xmlns:a16="http://schemas.microsoft.com/office/drawing/2014/main" id="{97528405-5E03-6BB8-24C7-44F766B36B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06074" y="2887893"/>
            <a:ext cx="2891319" cy="28913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4509616"/>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2476</TotalTime>
  <Words>476</Words>
  <Application>Microsoft Office PowerPoint</Application>
  <PresentationFormat>ワイド画面</PresentationFormat>
  <Paragraphs>41</Paragraphs>
  <Slides>15</Slides>
  <Notes>0</Notes>
  <HiddenSlides>0</HiddenSlides>
  <MMClips>0</MMClips>
  <ScaleCrop>false</ScaleCrop>
  <HeadingPairs>
    <vt:vector size="6" baseType="variant">
      <vt:variant>
        <vt:lpstr>使用されているフォント</vt:lpstr>
      </vt:variant>
      <vt:variant>
        <vt:i4>6</vt:i4>
      </vt:variant>
      <vt:variant>
        <vt:lpstr>テーマ</vt:lpstr>
      </vt:variant>
      <vt:variant>
        <vt:i4>1</vt:i4>
      </vt:variant>
      <vt:variant>
        <vt:lpstr>スライド タイトル</vt:lpstr>
      </vt:variant>
      <vt:variant>
        <vt:i4>15</vt:i4>
      </vt:variant>
    </vt:vector>
  </HeadingPairs>
  <TitlesOfParts>
    <vt:vector size="22" baseType="lpstr">
      <vt:lpstr>Hiragino Kaku Gothic ProN</vt:lpstr>
      <vt:lpstr>Noto Sans JP</vt:lpstr>
      <vt:lpstr>けいふぉんと</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旭化成グループ</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矢野　雅也(Yano, Masaya)</dc:creator>
  <cp:lastModifiedBy>矢野　雅也(Yano, Masaya)</cp:lastModifiedBy>
  <cp:revision>764</cp:revision>
  <dcterms:created xsi:type="dcterms:W3CDTF">2023-10-19T04:21:29Z</dcterms:created>
  <dcterms:modified xsi:type="dcterms:W3CDTF">2025-03-03T06:15:09Z</dcterms:modified>
</cp:coreProperties>
</file>

<file path=docProps/thumbnail.jpeg>
</file>